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0" r:id="rId2"/>
    <p:sldMasterId id="2147483652" r:id="rId3"/>
  </p:sldMasterIdLst>
  <p:notesMasterIdLst>
    <p:notesMasterId r:id="rId12"/>
  </p:notesMasterIdLst>
  <p:sldIdLst>
    <p:sldId id="256" r:id="rId4"/>
    <p:sldId id="260" r:id="rId5"/>
    <p:sldId id="266" r:id="rId6"/>
    <p:sldId id="259" r:id="rId7"/>
    <p:sldId id="267" r:id="rId8"/>
    <p:sldId id="268" r:id="rId9"/>
    <p:sldId id="269" r:id="rId10"/>
    <p:sldId id="265" r:id="rId11"/>
  </p:sldIdLst>
  <p:sldSz cx="9144000" cy="5143500" type="screen16x9"/>
  <p:notesSz cx="6858000" cy="9144000"/>
  <p:embeddedFontLst>
    <p:embeddedFont>
      <p:font typeface="HY바다M" panose="02030600000101010101" pitchFamily="18" charset="-127"/>
      <p:regular r:id="rId13"/>
    </p:embeddedFont>
    <p:embeddedFont>
      <p:font typeface="HY바다L" panose="02030600000101010101" pitchFamily="18" charset="-127"/>
      <p:regular r:id="rId14"/>
    </p:embeddedFont>
    <p:embeddedFont>
      <p:font typeface="맑은 고딕" panose="020B0503020000020004" pitchFamily="50" charset="-127"/>
      <p:regular r:id="rId15"/>
      <p:bold r:id="rId16"/>
    </p:embeddedFont>
    <p:embeddedFont>
      <p:font typeface="BusanBada" panose="020B0600000101010101" charset="-127"/>
      <p:regular r:id="rId1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87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310D4-E0A1-4CA2-B5A2-B9B35296CA76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DB2F3-B67E-494E-BCB6-1E23F36697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362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각종 공지사항이나 유저들과 이야기할 수 있는 공간조차도 게시판</a:t>
            </a:r>
            <a:r>
              <a:rPr lang="ko-KR" altLang="en-US" baseline="0" dirty="0" smtClean="0"/>
              <a:t> 형태로 만들어져 있기 때문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DB2F3-B67E-494E-BCB6-1E23F366975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0940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DB2F3-B67E-494E-BCB6-1E23F366975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0940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지난 학기에 배운 로그인 서비스를 이용하여 게시판 서비스를 만들도록 응용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DB2F3-B67E-494E-BCB6-1E23F366975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094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103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55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935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 userDrawn="1"/>
        </p:nvGrpSpPr>
        <p:grpSpPr>
          <a:xfrm>
            <a:off x="4211960" y="0"/>
            <a:ext cx="720080" cy="1635646"/>
            <a:chOff x="683568" y="0"/>
            <a:chExt cx="720080" cy="1635646"/>
          </a:xfrm>
        </p:grpSpPr>
        <p:sp>
          <p:nvSpPr>
            <p:cNvPr id="8" name="타원 7"/>
            <p:cNvSpPr/>
            <p:nvPr/>
          </p:nvSpPr>
          <p:spPr>
            <a:xfrm>
              <a:off x="917594" y="1275606"/>
              <a:ext cx="252028" cy="360040"/>
            </a:xfrm>
            <a:prstGeom prst="ellipse">
              <a:avLst/>
            </a:prstGeom>
            <a:solidFill>
              <a:srgbClr val="FFC22B"/>
            </a:solidFill>
            <a:ln>
              <a:solidFill>
                <a:srgbClr val="FFC2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/>
            </a:p>
          </p:txBody>
        </p:sp>
        <p:cxnSp>
          <p:nvCxnSpPr>
            <p:cNvPr id="9" name="직선 연결선 8"/>
            <p:cNvCxnSpPr/>
            <p:nvPr/>
          </p:nvCxnSpPr>
          <p:spPr>
            <a:xfrm>
              <a:off x="1043608" y="0"/>
              <a:ext cx="0" cy="9875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직사각형 9"/>
            <p:cNvSpPr/>
            <p:nvPr/>
          </p:nvSpPr>
          <p:spPr>
            <a:xfrm>
              <a:off x="899592" y="915566"/>
              <a:ext cx="288032" cy="2880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827584" y="1131590"/>
              <a:ext cx="432048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/>
            </a:p>
          </p:txBody>
        </p:sp>
        <p:sp>
          <p:nvSpPr>
            <p:cNvPr id="12" name="이등변 삼각형 11"/>
            <p:cNvSpPr/>
            <p:nvPr/>
          </p:nvSpPr>
          <p:spPr>
            <a:xfrm>
              <a:off x="683568" y="1023578"/>
              <a:ext cx="720080" cy="50405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/>
            </a:p>
          </p:txBody>
        </p:sp>
      </p:grpSp>
    </p:spTree>
    <p:extLst>
      <p:ext uri="{BB962C8B-B14F-4D97-AF65-F5344CB8AC3E}">
        <p14:creationId xmlns:p14="http://schemas.microsoft.com/office/powerpoint/2010/main" val="175391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 userDrawn="1"/>
        </p:nvGrpSpPr>
        <p:grpSpPr>
          <a:xfrm>
            <a:off x="4211960" y="2322"/>
            <a:ext cx="720080" cy="1084409"/>
            <a:chOff x="683568" y="551237"/>
            <a:chExt cx="720080" cy="1084409"/>
          </a:xfrm>
        </p:grpSpPr>
        <p:sp>
          <p:nvSpPr>
            <p:cNvPr id="14" name="타원 13"/>
            <p:cNvSpPr/>
            <p:nvPr/>
          </p:nvSpPr>
          <p:spPr>
            <a:xfrm>
              <a:off x="917594" y="1275606"/>
              <a:ext cx="252028" cy="360040"/>
            </a:xfrm>
            <a:prstGeom prst="ellipse">
              <a:avLst/>
            </a:prstGeom>
            <a:solidFill>
              <a:srgbClr val="FFC22B"/>
            </a:solidFill>
            <a:ln>
              <a:solidFill>
                <a:srgbClr val="FFC2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/>
            </a:p>
          </p:txBody>
        </p:sp>
        <p:cxnSp>
          <p:nvCxnSpPr>
            <p:cNvPr id="15" name="직선 연결선 14"/>
            <p:cNvCxnSpPr/>
            <p:nvPr/>
          </p:nvCxnSpPr>
          <p:spPr>
            <a:xfrm>
              <a:off x="1043608" y="551237"/>
              <a:ext cx="0" cy="4363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직사각형 15"/>
            <p:cNvSpPr/>
            <p:nvPr/>
          </p:nvSpPr>
          <p:spPr>
            <a:xfrm>
              <a:off x="899592" y="915566"/>
              <a:ext cx="288032" cy="2880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827584" y="1131590"/>
              <a:ext cx="432048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/>
            </a:p>
          </p:txBody>
        </p:sp>
        <p:sp>
          <p:nvSpPr>
            <p:cNvPr id="18" name="이등변 삼각형 17"/>
            <p:cNvSpPr/>
            <p:nvPr/>
          </p:nvSpPr>
          <p:spPr>
            <a:xfrm>
              <a:off x="683568" y="1023578"/>
              <a:ext cx="720080" cy="50405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/>
            </a:p>
          </p:txBody>
        </p:sp>
      </p:grpSp>
    </p:spTree>
    <p:extLst>
      <p:ext uri="{BB962C8B-B14F-4D97-AF65-F5344CB8AC3E}">
        <p14:creationId xmlns:p14="http://schemas.microsoft.com/office/powerpoint/2010/main" val="264055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0" y="821462"/>
            <a:ext cx="9144000" cy="432203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0" name="그룹 9"/>
          <p:cNvGrpSpPr/>
          <p:nvPr userDrawn="1"/>
        </p:nvGrpSpPr>
        <p:grpSpPr>
          <a:xfrm>
            <a:off x="179512" y="10148"/>
            <a:ext cx="720080" cy="1008112"/>
            <a:chOff x="683568" y="627534"/>
            <a:chExt cx="720080" cy="1008112"/>
          </a:xfrm>
        </p:grpSpPr>
        <p:sp>
          <p:nvSpPr>
            <p:cNvPr id="11" name="타원 10"/>
            <p:cNvSpPr/>
            <p:nvPr/>
          </p:nvSpPr>
          <p:spPr>
            <a:xfrm>
              <a:off x="917594" y="1275606"/>
              <a:ext cx="252028" cy="360040"/>
            </a:xfrm>
            <a:prstGeom prst="ellipse">
              <a:avLst/>
            </a:prstGeom>
            <a:solidFill>
              <a:srgbClr val="FFC22B"/>
            </a:solidFill>
            <a:ln>
              <a:solidFill>
                <a:srgbClr val="FFC2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1043608" y="627534"/>
              <a:ext cx="0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직사각형 18"/>
            <p:cNvSpPr/>
            <p:nvPr/>
          </p:nvSpPr>
          <p:spPr>
            <a:xfrm>
              <a:off x="899592" y="915566"/>
              <a:ext cx="288032" cy="2880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827584" y="1131590"/>
              <a:ext cx="432048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/>
            </a:p>
          </p:txBody>
        </p:sp>
        <p:sp>
          <p:nvSpPr>
            <p:cNvPr id="21" name="이등변 삼각형 20"/>
            <p:cNvSpPr/>
            <p:nvPr/>
          </p:nvSpPr>
          <p:spPr>
            <a:xfrm>
              <a:off x="683568" y="1023578"/>
              <a:ext cx="720080" cy="50405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/>
            </a:p>
          </p:txBody>
        </p:sp>
      </p:grpSp>
    </p:spTree>
    <p:extLst>
      <p:ext uri="{BB962C8B-B14F-4D97-AF65-F5344CB8AC3E}">
        <p14:creationId xmlns:p14="http://schemas.microsoft.com/office/powerpoint/2010/main" val="303128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859557" y="1751147"/>
            <a:ext cx="54248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spc="-300" dirty="0" err="1" smtClean="0">
                <a:solidFill>
                  <a:srgbClr val="FFC22B"/>
                </a:solidFill>
                <a:latin typeface="HY바다M" pitchFamily="18" charset="-127"/>
                <a:ea typeface="HY바다M" pitchFamily="18" charset="-127"/>
              </a:rPr>
              <a:t>웹</a:t>
            </a:r>
            <a:r>
              <a:rPr lang="ko-KR" altLang="en-US" sz="4400" spc="-300" dirty="0" err="1" smtClean="0">
                <a:latin typeface="HY바다M" pitchFamily="18" charset="-127"/>
                <a:ea typeface="HY바다M" pitchFamily="18" charset="-127"/>
              </a:rPr>
              <a:t>어플리케이션</a:t>
            </a:r>
            <a:r>
              <a:rPr lang="ko-KR" altLang="en-US" sz="4400" spc="-300" dirty="0" smtClean="0">
                <a:latin typeface="HY바다M" pitchFamily="18" charset="-127"/>
                <a:ea typeface="HY바다M" pitchFamily="18" charset="-127"/>
              </a:rPr>
              <a:t> 보안</a:t>
            </a:r>
            <a:endParaRPr lang="ko-KR" altLang="en-US" sz="6000" spc="-300" dirty="0"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04554" y="2955880"/>
            <a:ext cx="28023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바다M" pitchFamily="18" charset="-127"/>
                <a:ea typeface="HY바다M" pitchFamily="18" charset="-127"/>
              </a:rPr>
              <a:t>학과 </a:t>
            </a: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바다M" pitchFamily="18" charset="-127"/>
                <a:ea typeface="HY바다M" pitchFamily="18" charset="-127"/>
              </a:rPr>
              <a:t>: </a:t>
            </a:r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바다M" pitchFamily="18" charset="-127"/>
                <a:ea typeface="HY바다M" pitchFamily="18" charset="-127"/>
              </a:rPr>
              <a:t>정보보호학과</a:t>
            </a:r>
            <a:endParaRPr lang="en-US" altLang="ko-K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Y바다M" pitchFamily="18" charset="-127"/>
              <a:ea typeface="HY바다M" pitchFamily="18" charset="-127"/>
            </a:endParaRPr>
          </a:p>
          <a:p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바다M" pitchFamily="18" charset="-127"/>
                <a:ea typeface="HY바다M" pitchFamily="18" charset="-127"/>
              </a:rPr>
              <a:t>학번 </a:t>
            </a: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바다M" pitchFamily="18" charset="-127"/>
                <a:ea typeface="HY바다M" pitchFamily="18" charset="-127"/>
              </a:rPr>
              <a:t>: </a:t>
            </a: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바다M" pitchFamily="18" charset="-127"/>
                <a:ea typeface="HY바다M" pitchFamily="18" charset="-127"/>
              </a:rPr>
              <a:t>91514581, 91216256</a:t>
            </a:r>
            <a:endParaRPr lang="en-US" altLang="ko-K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Y바다M" pitchFamily="18" charset="-127"/>
              <a:ea typeface="HY바다M" pitchFamily="18" charset="-127"/>
            </a:endParaRPr>
          </a:p>
          <a:p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바다M" pitchFamily="18" charset="-127"/>
                <a:ea typeface="HY바다M" pitchFamily="18" charset="-127"/>
              </a:rPr>
              <a:t>교수님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바다M" pitchFamily="18" charset="-127"/>
                <a:ea typeface="HY바다M" pitchFamily="18" charset="-127"/>
              </a:rPr>
              <a:t>:</a:t>
            </a: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바다M" pitchFamily="18" charset="-127"/>
                <a:ea typeface="HY바다M" pitchFamily="18" charset="-127"/>
              </a:rPr>
              <a:t> </a:t>
            </a:r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바다M" pitchFamily="18" charset="-127"/>
                <a:ea typeface="HY바다M" pitchFamily="18" charset="-127"/>
              </a:rPr>
              <a:t>이병천 </a:t>
            </a:r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바다M" pitchFamily="18" charset="-127"/>
                <a:ea typeface="HY바다M" pitchFamily="18" charset="-127"/>
              </a:rPr>
              <a:t>교수님</a:t>
            </a:r>
            <a:endParaRPr lang="en-US" altLang="ko-K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Y바다M" pitchFamily="18" charset="-127"/>
              <a:ea typeface="HY바다M" pitchFamily="18" charset="-127"/>
            </a:endParaRPr>
          </a:p>
          <a:p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바다M" pitchFamily="18" charset="-127"/>
                <a:ea typeface="HY바다M" pitchFamily="18" charset="-127"/>
              </a:rPr>
              <a:t>이름 </a:t>
            </a: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바다M" pitchFamily="18" charset="-127"/>
                <a:ea typeface="HY바다M" pitchFamily="18" charset="-127"/>
              </a:rPr>
              <a:t>: </a:t>
            </a:r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바다M" pitchFamily="18" charset="-127"/>
                <a:ea typeface="HY바다M" pitchFamily="18" charset="-127"/>
              </a:rPr>
              <a:t>강보경</a:t>
            </a: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바다M" pitchFamily="18" charset="-127"/>
                <a:ea typeface="HY바다M" pitchFamily="18" charset="-127"/>
              </a:rPr>
              <a:t>, </a:t>
            </a:r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바다M" pitchFamily="18" charset="-127"/>
                <a:ea typeface="HY바다M" pitchFamily="18" charset="-127"/>
              </a:rPr>
              <a:t>이경수</a:t>
            </a:r>
            <a:endParaRPr lang="en-US" altLang="ko-K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Y바다M" pitchFamily="18" charset="-127"/>
              <a:ea typeface="HY바다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052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189545" y="1188358"/>
            <a:ext cx="8258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200" spc="300" dirty="0" smtClean="0">
                <a:latin typeface="HY바다M" pitchFamily="18" charset="-127"/>
                <a:ea typeface="HY바다M" pitchFamily="18" charset="-127"/>
              </a:rPr>
              <a:t>목차</a:t>
            </a:r>
            <a:endParaRPr lang="ko-KR" altLang="en-US" sz="2200" spc="300" dirty="0"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79924" y="2040573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>
                <a:latin typeface="BusanBada" panose="02000603000000000000" pitchFamily="2" charset="-127"/>
                <a:ea typeface="BusanBada" panose="02000603000000000000" pitchFamily="2" charset="-127"/>
              </a:rPr>
              <a:t>001/</a:t>
            </a:r>
            <a:endParaRPr lang="ko-KR" altLang="en-US" sz="1600" dirty="0">
              <a:latin typeface="BusanBada" panose="02000603000000000000" pitchFamily="2" charset="-127"/>
              <a:ea typeface="BusanBada" panose="02000603000000000000" pitchFamily="2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48771" y="2564519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>
                <a:latin typeface="BusanBada" panose="02000603000000000000" pitchFamily="2" charset="-127"/>
                <a:ea typeface="BusanBada" panose="02000603000000000000" pitchFamily="2" charset="-127"/>
              </a:rPr>
              <a:t>002/</a:t>
            </a:r>
            <a:endParaRPr lang="ko-KR" altLang="en-US" sz="1600" dirty="0">
              <a:latin typeface="BusanBada" panose="02000603000000000000" pitchFamily="2" charset="-127"/>
              <a:ea typeface="BusanBada" panose="02000603000000000000" pitchFamily="2" charset="-127"/>
            </a:endParaRPr>
          </a:p>
        </p:txBody>
      </p:sp>
      <p:cxnSp>
        <p:nvCxnSpPr>
          <p:cNvPr id="35" name="직선 연결선 34"/>
          <p:cNvCxnSpPr/>
          <p:nvPr/>
        </p:nvCxnSpPr>
        <p:spPr>
          <a:xfrm>
            <a:off x="3900096" y="1693940"/>
            <a:ext cx="1343808" cy="0"/>
          </a:xfrm>
          <a:prstGeom prst="line">
            <a:avLst/>
          </a:prstGeom>
          <a:ln w="12700" cap="rnd">
            <a:solidFill>
              <a:srgbClr val="281A16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81497" y="2984227"/>
            <a:ext cx="1646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구현할 서비스</a:t>
            </a:r>
            <a:endParaRPr lang="ko-KR" altLang="en-US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3097292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>
                <a:latin typeface="BusanBada" panose="02000603000000000000" pitchFamily="2" charset="-127"/>
                <a:ea typeface="BusanBada" panose="02000603000000000000" pitchFamily="2" charset="-127"/>
              </a:rPr>
              <a:t>003/</a:t>
            </a:r>
            <a:endParaRPr lang="ko-KR" altLang="en-US" sz="1600" dirty="0">
              <a:latin typeface="BusanBada" panose="02000603000000000000" pitchFamily="2" charset="-127"/>
              <a:ea typeface="BusanBada" panose="02000603000000000000" pitchFamily="2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9308" y="248017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응용</a:t>
            </a:r>
            <a:endParaRPr lang="ko-KR" altLang="en-US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6562" y="197611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주제 선정 이유</a:t>
            </a:r>
            <a:endParaRPr lang="ko-KR" altLang="en-US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5467" y="3507854"/>
            <a:ext cx="1954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보안 인증 </a:t>
            </a:r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서비</a:t>
            </a:r>
            <a:r>
              <a:rPr lang="ko-KR" altLang="en-US" dirty="0">
                <a:latin typeface="HY바다L" pitchFamily="18" charset="-127"/>
                <a:ea typeface="HY바다L" pitchFamily="18" charset="-127"/>
              </a:rPr>
              <a:t>스</a:t>
            </a:r>
            <a:endParaRPr lang="ko-KR" altLang="en-US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7864" y="3620919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>
                <a:latin typeface="BusanBada" panose="02000603000000000000" pitchFamily="2" charset="-127"/>
                <a:ea typeface="BusanBada" panose="02000603000000000000" pitchFamily="2" charset="-127"/>
              </a:rPr>
              <a:t>004/</a:t>
            </a:r>
            <a:endParaRPr lang="ko-KR" altLang="en-US" sz="1600" dirty="0">
              <a:latin typeface="BusanBada" panose="02000603000000000000" pitchFamily="2" charset="-127"/>
              <a:ea typeface="BusanBada" panose="020006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754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899592" y="106671"/>
            <a:ext cx="39453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smtClean="0">
                <a:solidFill>
                  <a:srgbClr val="FF0000"/>
                </a:solidFill>
                <a:latin typeface="HY바다M" pitchFamily="18" charset="-127"/>
                <a:ea typeface="HY바다M" pitchFamily="18" charset="-127"/>
              </a:rPr>
              <a:t>주</a:t>
            </a:r>
            <a:r>
              <a:rPr lang="ko-KR" altLang="en-US" sz="4400" dirty="0" smtClean="0">
                <a:latin typeface="HY바다M" pitchFamily="18" charset="-127"/>
                <a:ea typeface="HY바다M" pitchFamily="18" charset="-127"/>
              </a:rPr>
              <a:t>제 선정 이유</a:t>
            </a:r>
            <a:endParaRPr lang="ko-KR" altLang="en-US" sz="4400" dirty="0"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8144" y="1327869"/>
            <a:ext cx="3015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spc="-150" dirty="0" smtClean="0">
                <a:solidFill>
                  <a:schemeClr val="bg1">
                    <a:alpha val="80000"/>
                  </a:schemeClr>
                </a:solidFill>
                <a:latin typeface="HY바다L" pitchFamily="18" charset="-127"/>
                <a:ea typeface="HY바다L" pitchFamily="18" charset="-127"/>
              </a:rPr>
              <a:t>흔하면서도 자주 보이는 게시판 서비스들</a:t>
            </a:r>
            <a:endParaRPr lang="ko-KR" altLang="en-US" sz="1400" b="1" spc="-150" dirty="0">
              <a:solidFill>
                <a:schemeClr val="bg1">
                  <a:alpha val="80000"/>
                </a:schemeClr>
              </a:solidFill>
              <a:latin typeface="HY바다L" pitchFamily="18" charset="-127"/>
              <a:ea typeface="HY바다L" pitchFamily="18" charset="-127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43" y="1131590"/>
            <a:ext cx="4569008" cy="2639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35646"/>
            <a:ext cx="4896544" cy="3301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5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899592" y="106671"/>
            <a:ext cx="39453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smtClean="0">
                <a:solidFill>
                  <a:srgbClr val="FF0000"/>
                </a:solidFill>
                <a:latin typeface="HY바다M" pitchFamily="18" charset="-127"/>
                <a:ea typeface="HY바다M" pitchFamily="18" charset="-127"/>
              </a:rPr>
              <a:t>주</a:t>
            </a:r>
            <a:r>
              <a:rPr lang="ko-KR" altLang="en-US" sz="4400" dirty="0" smtClean="0">
                <a:latin typeface="HY바다M" pitchFamily="18" charset="-127"/>
                <a:ea typeface="HY바다M" pitchFamily="18" charset="-127"/>
              </a:rPr>
              <a:t>제 선정 이유</a:t>
            </a:r>
            <a:endParaRPr lang="ko-KR" altLang="en-US" sz="4400" dirty="0">
              <a:latin typeface="HY바다M" pitchFamily="18" charset="-127"/>
              <a:ea typeface="HY바다M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90" y="1131590"/>
            <a:ext cx="6795820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36096" y="4515966"/>
            <a:ext cx="3522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spc="-150" dirty="0" smtClean="0">
                <a:solidFill>
                  <a:schemeClr val="bg1">
                    <a:alpha val="80000"/>
                  </a:schemeClr>
                </a:solidFill>
                <a:latin typeface="HY바다L" pitchFamily="18" charset="-127"/>
                <a:ea typeface="HY바다L" pitchFamily="18" charset="-127"/>
              </a:rPr>
              <a:t>각종 공지사항이나 유저들과 이야기할 수 있는 공간조차도</a:t>
            </a:r>
            <a:endParaRPr lang="en-US" altLang="ko-KR" sz="1200" b="1" spc="-150" dirty="0" smtClean="0">
              <a:solidFill>
                <a:schemeClr val="bg1">
                  <a:alpha val="80000"/>
                </a:schemeClr>
              </a:solidFill>
              <a:latin typeface="HY바다L" pitchFamily="18" charset="-127"/>
              <a:ea typeface="HY바다L" pitchFamily="18" charset="-127"/>
            </a:endParaRPr>
          </a:p>
          <a:p>
            <a:r>
              <a:rPr lang="ko-KR" altLang="en-US" sz="1200" b="1" spc="-150" dirty="0" smtClean="0">
                <a:solidFill>
                  <a:schemeClr val="bg1">
                    <a:alpha val="80000"/>
                  </a:schemeClr>
                </a:solidFill>
                <a:latin typeface="HY바다L" pitchFamily="18" charset="-127"/>
                <a:ea typeface="HY바다L" pitchFamily="18" charset="-127"/>
              </a:rPr>
              <a:t>게시판 형태로 만들어져 있기 때문</a:t>
            </a:r>
            <a:endParaRPr lang="ko-KR" altLang="en-US" sz="1200" b="1" spc="-150" dirty="0">
              <a:solidFill>
                <a:schemeClr val="bg1">
                  <a:alpha val="80000"/>
                </a:schemeClr>
              </a:solidFill>
              <a:latin typeface="HY바다L" pitchFamily="18" charset="-127"/>
              <a:ea typeface="HY바다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638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899592" y="106671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smtClean="0">
                <a:latin typeface="HY바다M" pitchFamily="18" charset="-127"/>
                <a:ea typeface="HY바다M" pitchFamily="18" charset="-127"/>
              </a:rPr>
              <a:t>응</a:t>
            </a:r>
            <a:r>
              <a:rPr lang="ko-KR" altLang="en-US" sz="4400" dirty="0">
                <a:latin typeface="HY바다M" pitchFamily="18" charset="-127"/>
                <a:ea typeface="HY바다M" pitchFamily="18" charset="-127"/>
              </a:rPr>
              <a:t>용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36" y="1635646"/>
            <a:ext cx="7650596" cy="2572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83710" y="4290059"/>
            <a:ext cx="2776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spc="-150" dirty="0" smtClean="0">
                <a:solidFill>
                  <a:schemeClr val="bg1">
                    <a:alpha val="80000"/>
                  </a:schemeClr>
                </a:solidFill>
                <a:latin typeface="HY바다L" pitchFamily="18" charset="-127"/>
                <a:ea typeface="HY바다L" pitchFamily="18" charset="-127"/>
              </a:rPr>
              <a:t>로그인 서비스 이용하여</a:t>
            </a:r>
            <a:endParaRPr lang="en-US" altLang="ko-KR" sz="1200" b="1" spc="-150" dirty="0" smtClean="0">
              <a:solidFill>
                <a:schemeClr val="bg1">
                  <a:alpha val="80000"/>
                </a:schemeClr>
              </a:solidFill>
              <a:latin typeface="HY바다L" pitchFamily="18" charset="-127"/>
              <a:ea typeface="HY바다L" pitchFamily="18" charset="-127"/>
            </a:endParaRPr>
          </a:p>
          <a:p>
            <a:r>
              <a:rPr lang="en-US" altLang="ko-KR" sz="1200" b="1" spc="-150" dirty="0">
                <a:solidFill>
                  <a:schemeClr val="bg1">
                    <a:alpha val="80000"/>
                  </a:schemeClr>
                </a:solidFill>
                <a:latin typeface="HY바다L" pitchFamily="18" charset="-127"/>
                <a:ea typeface="HY바다L" pitchFamily="18" charset="-127"/>
              </a:rPr>
              <a:t>	</a:t>
            </a:r>
            <a:r>
              <a:rPr lang="ko-KR" altLang="en-US" sz="1200" b="1" spc="-150" dirty="0" smtClean="0">
                <a:solidFill>
                  <a:schemeClr val="bg1">
                    <a:alpha val="80000"/>
                  </a:schemeClr>
                </a:solidFill>
                <a:latin typeface="HY바다L" pitchFamily="18" charset="-127"/>
                <a:ea typeface="HY바다L" pitchFamily="18" charset="-127"/>
              </a:rPr>
              <a:t>게시판 서비스 만들도록 응용</a:t>
            </a:r>
            <a:endParaRPr lang="en-US" altLang="ko-KR" sz="1200" b="1" spc="-150" dirty="0" smtClean="0">
              <a:solidFill>
                <a:schemeClr val="bg1">
                  <a:alpha val="80000"/>
                </a:schemeClr>
              </a:solidFill>
              <a:latin typeface="HY바다L" pitchFamily="18" charset="-127"/>
              <a:ea typeface="HY바다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664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899592" y="106671"/>
            <a:ext cx="3757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smtClean="0">
                <a:latin typeface="HY바다M" pitchFamily="18" charset="-127"/>
                <a:ea typeface="HY바다M" pitchFamily="18" charset="-127"/>
              </a:rPr>
              <a:t>구현할 서비스</a:t>
            </a:r>
            <a:endParaRPr lang="ko-KR" altLang="en-US" sz="4400" dirty="0">
              <a:latin typeface="HY바다M" pitchFamily="18" charset="-127"/>
              <a:ea typeface="HY바다M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347614"/>
            <a:ext cx="468052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096918" y="876112"/>
            <a:ext cx="1047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spc="-150" dirty="0" smtClean="0">
                <a:solidFill>
                  <a:srgbClr val="FFFF00">
                    <a:alpha val="80000"/>
                  </a:srgbClr>
                </a:solidFill>
                <a:latin typeface="HY바다L" pitchFamily="18" charset="-127"/>
                <a:ea typeface="HY바다L" pitchFamily="18" charset="-127"/>
              </a:rPr>
              <a:t>: </a:t>
            </a:r>
            <a:r>
              <a:rPr lang="ko-KR" altLang="en-US" sz="1200" b="1" spc="-150" dirty="0" smtClean="0">
                <a:solidFill>
                  <a:srgbClr val="FFFF00">
                    <a:alpha val="80000"/>
                  </a:srgbClr>
                </a:solidFill>
                <a:latin typeface="HY바다L" pitchFamily="18" charset="-127"/>
                <a:ea typeface="HY바다L" pitchFamily="18" charset="-127"/>
              </a:rPr>
              <a:t>게시판 서비스</a:t>
            </a:r>
            <a:endParaRPr lang="ko-KR" altLang="en-US" sz="1200" b="1" spc="-150" dirty="0">
              <a:solidFill>
                <a:srgbClr val="FFFF00">
                  <a:alpha val="80000"/>
                </a:srgbClr>
              </a:solidFill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5292080" y="1351062"/>
            <a:ext cx="3096344" cy="29591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 smtClean="0">
                <a:solidFill>
                  <a:schemeClr val="bg1"/>
                </a:solidFill>
                <a:latin typeface="HY바다L" pitchFamily="18" charset="-127"/>
                <a:ea typeface="HY바다L" pitchFamily="18" charset="-127"/>
              </a:rPr>
              <a:t>&lt; </a:t>
            </a:r>
            <a:r>
              <a:rPr lang="ko-KR" altLang="en-US" sz="1200" dirty="0" smtClean="0">
                <a:solidFill>
                  <a:schemeClr val="bg1"/>
                </a:solidFill>
                <a:latin typeface="HY바다L" pitchFamily="18" charset="-127"/>
                <a:ea typeface="HY바다L" pitchFamily="18" charset="-127"/>
              </a:rPr>
              <a:t>기능 </a:t>
            </a:r>
            <a:r>
              <a:rPr lang="en-US" altLang="ko-KR" sz="1200" dirty="0" smtClean="0">
                <a:solidFill>
                  <a:schemeClr val="bg1"/>
                </a:solidFill>
                <a:latin typeface="HY바다L" pitchFamily="18" charset="-127"/>
                <a:ea typeface="HY바다L" pitchFamily="18" charset="-127"/>
              </a:rPr>
              <a:t>&gt;</a:t>
            </a:r>
          </a:p>
          <a:p>
            <a:r>
              <a:rPr lang="ko-KR" altLang="en-US" sz="1200" dirty="0" smtClean="0">
                <a:solidFill>
                  <a:schemeClr val="bg1"/>
                </a:solidFill>
                <a:latin typeface="HY바다L" pitchFamily="18" charset="-127"/>
                <a:ea typeface="HY바다L" pitchFamily="18" charset="-127"/>
              </a:rPr>
              <a:t>등록</a:t>
            </a:r>
            <a:endParaRPr lang="en-US" altLang="ko-KR" sz="1200" dirty="0" smtClean="0">
              <a:solidFill>
                <a:schemeClr val="bg1"/>
              </a:solidFill>
              <a:latin typeface="HY바다L" pitchFamily="18" charset="-127"/>
              <a:ea typeface="HY바다L" pitchFamily="18" charset="-127"/>
            </a:endParaRPr>
          </a:p>
          <a:p>
            <a:r>
              <a:rPr lang="ko-KR" altLang="en-US" sz="1200" dirty="0" smtClean="0">
                <a:solidFill>
                  <a:schemeClr val="bg1"/>
                </a:solidFill>
                <a:latin typeface="HY바다L" pitchFamily="18" charset="-127"/>
                <a:ea typeface="HY바다L" pitchFamily="18" charset="-127"/>
              </a:rPr>
              <a:t>수정</a:t>
            </a:r>
            <a:endParaRPr lang="en-US" altLang="ko-KR" sz="1200" dirty="0" smtClean="0">
              <a:solidFill>
                <a:schemeClr val="bg1"/>
              </a:solidFill>
              <a:latin typeface="HY바다L" pitchFamily="18" charset="-127"/>
              <a:ea typeface="HY바다L" pitchFamily="18" charset="-127"/>
            </a:endParaRPr>
          </a:p>
          <a:p>
            <a:r>
              <a:rPr lang="ko-KR" altLang="en-US" sz="1200" dirty="0" smtClean="0">
                <a:solidFill>
                  <a:schemeClr val="bg1"/>
                </a:solidFill>
                <a:latin typeface="HY바다L" pitchFamily="18" charset="-127"/>
                <a:ea typeface="HY바다L" pitchFamily="18" charset="-127"/>
              </a:rPr>
              <a:t>삭제</a:t>
            </a:r>
            <a:endParaRPr lang="en-US" altLang="ko-KR" sz="1200" dirty="0" smtClean="0">
              <a:solidFill>
                <a:schemeClr val="bg1"/>
              </a:solidFill>
              <a:latin typeface="HY바다L" pitchFamily="18" charset="-127"/>
              <a:ea typeface="HY바다L" pitchFamily="18" charset="-127"/>
            </a:endParaRPr>
          </a:p>
          <a:p>
            <a:r>
              <a:rPr lang="ko-KR" altLang="en-US" sz="1200" dirty="0" smtClean="0">
                <a:solidFill>
                  <a:schemeClr val="bg1"/>
                </a:solidFill>
                <a:latin typeface="HY바다L" pitchFamily="18" charset="-127"/>
                <a:ea typeface="HY바다L" pitchFamily="18" charset="-127"/>
              </a:rPr>
              <a:t>조회</a:t>
            </a:r>
            <a:endParaRPr lang="en-US" altLang="ko-KR" sz="1200" dirty="0" smtClean="0">
              <a:solidFill>
                <a:schemeClr val="bg1"/>
              </a:solidFill>
              <a:latin typeface="HY바다L" pitchFamily="18" charset="-127"/>
              <a:ea typeface="HY바다L" pitchFamily="18" charset="-127"/>
            </a:endParaRPr>
          </a:p>
          <a:p>
            <a:r>
              <a:rPr lang="ko-KR" altLang="en-US" sz="1200" dirty="0" err="1" smtClean="0">
                <a:solidFill>
                  <a:schemeClr val="bg1"/>
                </a:solidFill>
                <a:latin typeface="HY바다L" pitchFamily="18" charset="-127"/>
                <a:ea typeface="HY바다L" pitchFamily="18" charset="-127"/>
              </a:rPr>
              <a:t>댓글</a:t>
            </a:r>
            <a:r>
              <a:rPr lang="ko-KR" altLang="en-US" sz="1200" dirty="0" smtClean="0">
                <a:solidFill>
                  <a:schemeClr val="bg1"/>
                </a:solidFill>
                <a:latin typeface="HY바다L" pitchFamily="18" charset="-127"/>
                <a:ea typeface="HY바다L" pitchFamily="18" charset="-127"/>
              </a:rPr>
              <a:t> 추가</a:t>
            </a:r>
            <a:endParaRPr lang="en-US" altLang="ko-KR" sz="1200" dirty="0" smtClean="0">
              <a:solidFill>
                <a:schemeClr val="bg1"/>
              </a:solidFill>
              <a:latin typeface="HY바다L" pitchFamily="18" charset="-127"/>
              <a:ea typeface="HY바다L" pitchFamily="18" charset="-127"/>
            </a:endParaRPr>
          </a:p>
          <a:p>
            <a:r>
              <a:rPr lang="ko-KR" altLang="en-US" sz="1200" dirty="0" smtClean="0">
                <a:solidFill>
                  <a:schemeClr val="bg1"/>
                </a:solidFill>
                <a:latin typeface="HY바다L" pitchFamily="18" charset="-127"/>
                <a:ea typeface="HY바다L" pitchFamily="18" charset="-127"/>
              </a:rPr>
              <a:t>회원만 볼 수 있는 기능 추가</a:t>
            </a:r>
            <a:endParaRPr lang="ko-KR" altLang="en-US" sz="1200" dirty="0">
              <a:solidFill>
                <a:schemeClr val="bg1"/>
              </a:solidFill>
              <a:latin typeface="HY바다L" pitchFamily="18" charset="-127"/>
              <a:ea typeface="HY바다L" pitchFamily="18" charset="-127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75806"/>
            <a:ext cx="2952328" cy="1737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99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06671"/>
            <a:ext cx="45095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smtClean="0">
                <a:latin typeface="HY바다M" pitchFamily="18" charset="-127"/>
                <a:ea typeface="HY바다M" pitchFamily="18" charset="-127"/>
              </a:rPr>
              <a:t>보안 인증 서비스</a:t>
            </a:r>
            <a:endParaRPr lang="ko-KR" altLang="en-US" sz="4400" dirty="0">
              <a:latin typeface="HY바다M" pitchFamily="18" charset="-127"/>
              <a:ea typeface="HY바다M" pitchFamily="18" charset="-127"/>
            </a:endParaRPr>
          </a:p>
        </p:txBody>
      </p:sp>
      <p:pic>
        <p:nvPicPr>
          <p:cNvPr id="1026" name="Picture 2" descr="C:\Users\833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7614"/>
            <a:ext cx="81343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내용 개체 틀 2"/>
          <p:cNvSpPr txBox="1">
            <a:spLocks/>
          </p:cNvSpPr>
          <p:nvPr/>
        </p:nvSpPr>
        <p:spPr>
          <a:xfrm>
            <a:off x="640099" y="3437954"/>
            <a:ext cx="7999075" cy="141962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200" dirty="0" smtClean="0">
                <a:solidFill>
                  <a:schemeClr val="bg1"/>
                </a:solidFill>
                <a:latin typeface="HY바다L" pitchFamily="18" charset="-127"/>
                <a:ea typeface="HY바다L" pitchFamily="18" charset="-127"/>
              </a:rPr>
              <a:t>기존 </a:t>
            </a:r>
            <a:r>
              <a:rPr lang="ko-KR" altLang="en-US" sz="1200" dirty="0" err="1" smtClean="0">
                <a:solidFill>
                  <a:schemeClr val="bg1"/>
                </a:solidFill>
                <a:latin typeface="HY바다L" pitchFamily="18" charset="-127"/>
                <a:ea typeface="HY바다L" pitchFamily="18" charset="-127"/>
              </a:rPr>
              <a:t>게시글</a:t>
            </a:r>
            <a:r>
              <a:rPr lang="ko-KR" altLang="en-US" sz="1200" dirty="0" smtClean="0">
                <a:solidFill>
                  <a:schemeClr val="bg1"/>
                </a:solidFill>
                <a:latin typeface="HY바다L" pitchFamily="18" charset="-127"/>
                <a:ea typeface="HY바다L" pitchFamily="18" charset="-127"/>
              </a:rPr>
              <a:t> 작성할 때는 </a:t>
            </a:r>
            <a:r>
              <a:rPr lang="ko-KR" altLang="en-US" sz="1200" dirty="0" err="1" smtClean="0">
                <a:solidFill>
                  <a:srgbClr val="FF0000"/>
                </a:solidFill>
                <a:latin typeface="HY바다L" pitchFamily="18" charset="-127"/>
                <a:ea typeface="HY바다L" pitchFamily="18" charset="-127"/>
              </a:rPr>
              <a:t>평문</a:t>
            </a:r>
            <a:r>
              <a:rPr lang="ko-KR" altLang="en-US" sz="1200" dirty="0" smtClean="0">
                <a:solidFill>
                  <a:srgbClr val="FF0000"/>
                </a:solidFill>
                <a:latin typeface="HY바다L" pitchFamily="18" charset="-127"/>
                <a:ea typeface="HY바다L" pitchFamily="18" charset="-127"/>
              </a:rPr>
              <a:t> 통신</a:t>
            </a:r>
            <a:r>
              <a:rPr lang="ko-KR" altLang="en-US" sz="1200" dirty="0" smtClean="0">
                <a:solidFill>
                  <a:schemeClr val="bg1"/>
                </a:solidFill>
                <a:latin typeface="HY바다L" pitchFamily="18" charset="-127"/>
                <a:ea typeface="HY바다L" pitchFamily="18" charset="-127"/>
              </a:rPr>
              <a:t>을 하고</a:t>
            </a:r>
            <a:r>
              <a:rPr lang="en-US" altLang="ko-KR" sz="1200" dirty="0" smtClean="0">
                <a:solidFill>
                  <a:schemeClr val="bg1"/>
                </a:solidFill>
                <a:latin typeface="HY바다L" pitchFamily="18" charset="-127"/>
                <a:ea typeface="HY바다L" pitchFamily="18" charset="-127"/>
              </a:rPr>
              <a:t>,</a:t>
            </a:r>
          </a:p>
          <a:p>
            <a:pPr marL="0" indent="0">
              <a:buNone/>
            </a:pPr>
            <a:r>
              <a:rPr lang="ko-KR" altLang="en-US" sz="1200" dirty="0" err="1" smtClean="0">
                <a:solidFill>
                  <a:schemeClr val="bg1"/>
                </a:solidFill>
                <a:latin typeface="HY바다L" pitchFamily="18" charset="-127"/>
                <a:ea typeface="HY바다L" pitchFamily="18" charset="-127"/>
              </a:rPr>
              <a:t>비밀글을</a:t>
            </a:r>
            <a:r>
              <a:rPr lang="ko-KR" altLang="en-US" sz="1200" dirty="0" smtClean="0">
                <a:solidFill>
                  <a:schemeClr val="bg1"/>
                </a:solidFill>
                <a:latin typeface="HY바다L" pitchFamily="18" charset="-127"/>
                <a:ea typeface="HY바다L" pitchFamily="18" charset="-127"/>
              </a:rPr>
              <a:t> 작성할 때 이름과 패스워드를 </a:t>
            </a:r>
            <a:r>
              <a:rPr lang="ko-KR" altLang="en-US" sz="1200" dirty="0" err="1" smtClean="0">
                <a:solidFill>
                  <a:srgbClr val="FF0000"/>
                </a:solidFill>
                <a:latin typeface="HY바다L" pitchFamily="18" charset="-127"/>
                <a:ea typeface="HY바다L" pitchFamily="18" charset="-127"/>
              </a:rPr>
              <a:t>난수화</a:t>
            </a:r>
            <a:r>
              <a:rPr lang="ko-KR" altLang="en-US" sz="1200" dirty="0" smtClean="0">
                <a:solidFill>
                  <a:srgbClr val="FF0000"/>
                </a:solidFill>
                <a:latin typeface="HY바다L" pitchFamily="18" charset="-127"/>
                <a:ea typeface="HY바다L" pitchFamily="18" charset="-127"/>
              </a:rPr>
              <a:t> 토큰 인증</a:t>
            </a:r>
            <a:r>
              <a:rPr lang="ko-KR" altLang="en-US" sz="1200" dirty="0" smtClean="0">
                <a:solidFill>
                  <a:schemeClr val="bg1"/>
                </a:solidFill>
                <a:latin typeface="HY바다L" pitchFamily="18" charset="-127"/>
                <a:ea typeface="HY바다L" pitchFamily="18" charset="-127"/>
              </a:rPr>
              <a:t>의</a:t>
            </a:r>
            <a:r>
              <a:rPr lang="ko-KR" altLang="en-US" sz="1200" dirty="0" smtClean="0">
                <a:solidFill>
                  <a:srgbClr val="FF0000"/>
                </a:solidFill>
                <a:latin typeface="HY바다L" pitchFamily="18" charset="-127"/>
                <a:ea typeface="HY바다L" pitchFamily="18" charset="-127"/>
              </a:rPr>
              <a:t> </a:t>
            </a:r>
            <a:r>
              <a:rPr lang="ko-KR" altLang="en-US" sz="1200" dirty="0" smtClean="0">
                <a:solidFill>
                  <a:schemeClr val="bg1"/>
                </a:solidFill>
                <a:latin typeface="HY바다L" pitchFamily="18" charset="-127"/>
                <a:ea typeface="HY바다L" pitchFamily="18" charset="-127"/>
              </a:rPr>
              <a:t>선택적 메시지 암호화 기능을 사용하여</a:t>
            </a:r>
            <a:endParaRPr lang="en-US" altLang="ko-KR" sz="1200" dirty="0" smtClean="0">
              <a:solidFill>
                <a:schemeClr val="bg1"/>
              </a:solidFill>
              <a:latin typeface="HY바다L" pitchFamily="18" charset="-127"/>
              <a:ea typeface="HY바다L" pitchFamily="18" charset="-127"/>
            </a:endParaRPr>
          </a:p>
          <a:p>
            <a:pPr marL="0" indent="0">
              <a:buNone/>
            </a:pPr>
            <a:r>
              <a:rPr lang="ko-KR" altLang="en-US" sz="1200" dirty="0" smtClean="0">
                <a:solidFill>
                  <a:schemeClr val="bg1"/>
                </a:solidFill>
                <a:latin typeface="HY바다L" pitchFamily="18" charset="-127"/>
                <a:ea typeface="HY바다L" pitchFamily="18" charset="-127"/>
              </a:rPr>
              <a:t>전송함으로써 사용자가 중간자 공격에 의한 </a:t>
            </a:r>
            <a:r>
              <a:rPr lang="ko-KR" altLang="en-US" sz="1200" dirty="0" err="1" smtClean="0">
                <a:solidFill>
                  <a:srgbClr val="FF0000"/>
                </a:solidFill>
                <a:latin typeface="HY바다L" pitchFamily="18" charset="-127"/>
                <a:ea typeface="HY바다L" pitchFamily="18" charset="-127"/>
              </a:rPr>
              <a:t>패킷</a:t>
            </a:r>
            <a:r>
              <a:rPr lang="ko-KR" altLang="en-US" sz="1200" dirty="0" smtClean="0">
                <a:solidFill>
                  <a:srgbClr val="FF0000"/>
                </a:solidFill>
                <a:latin typeface="HY바다L" pitchFamily="18" charset="-127"/>
                <a:ea typeface="HY바다L" pitchFamily="18" charset="-127"/>
              </a:rPr>
              <a:t> </a:t>
            </a:r>
            <a:r>
              <a:rPr lang="ko-KR" altLang="en-US" sz="1200" dirty="0" err="1" smtClean="0">
                <a:solidFill>
                  <a:srgbClr val="FF0000"/>
                </a:solidFill>
                <a:latin typeface="HY바다L" pitchFamily="18" charset="-127"/>
                <a:ea typeface="HY바다L" pitchFamily="18" charset="-127"/>
              </a:rPr>
              <a:t>스니핑</a:t>
            </a:r>
            <a:r>
              <a:rPr lang="ko-KR" altLang="en-US" sz="1200" dirty="0" err="1" smtClean="0">
                <a:solidFill>
                  <a:schemeClr val="bg1"/>
                </a:solidFill>
                <a:latin typeface="HY바다L" pitchFamily="18" charset="-127"/>
                <a:ea typeface="HY바다L" pitchFamily="18" charset="-127"/>
              </a:rPr>
              <a:t>을</a:t>
            </a:r>
            <a:r>
              <a:rPr lang="ko-KR" altLang="en-US" sz="1200" dirty="0" smtClean="0">
                <a:solidFill>
                  <a:schemeClr val="bg1"/>
                </a:solidFill>
                <a:latin typeface="HY바다L" pitchFamily="18" charset="-127"/>
                <a:ea typeface="HY바다L" pitchFamily="18" charset="-127"/>
              </a:rPr>
              <a:t> 당해도</a:t>
            </a:r>
            <a:endParaRPr lang="en-US" altLang="ko-KR" sz="1200" dirty="0" smtClean="0">
              <a:solidFill>
                <a:schemeClr val="bg1"/>
              </a:solidFill>
              <a:latin typeface="HY바다L" pitchFamily="18" charset="-127"/>
              <a:ea typeface="HY바다L" pitchFamily="18" charset="-127"/>
            </a:endParaRPr>
          </a:p>
          <a:p>
            <a:pPr marL="0" indent="0">
              <a:buNone/>
            </a:pPr>
            <a:r>
              <a:rPr lang="ko-KR" altLang="en-US" sz="1200" dirty="0" err="1" smtClean="0">
                <a:solidFill>
                  <a:schemeClr val="bg1"/>
                </a:solidFill>
                <a:latin typeface="HY바다L" pitchFamily="18" charset="-127"/>
                <a:ea typeface="HY바다L" pitchFamily="18" charset="-127"/>
              </a:rPr>
              <a:t>비밀글에</a:t>
            </a:r>
            <a:r>
              <a:rPr lang="ko-KR" altLang="en-US" sz="1200" dirty="0" smtClean="0">
                <a:solidFill>
                  <a:schemeClr val="bg1"/>
                </a:solidFill>
                <a:latin typeface="HY바다L" pitchFamily="18" charset="-127"/>
                <a:ea typeface="HY바다L" pitchFamily="18" charset="-127"/>
              </a:rPr>
              <a:t> 대한 정보를 </a:t>
            </a:r>
            <a:r>
              <a:rPr lang="ko-KR" altLang="en-US" sz="1200" dirty="0" smtClean="0">
                <a:solidFill>
                  <a:srgbClr val="FF0000"/>
                </a:solidFill>
                <a:latin typeface="HY바다L" pitchFamily="18" charset="-127"/>
                <a:ea typeface="HY바다L" pitchFamily="18" charset="-127"/>
              </a:rPr>
              <a:t>접근 불가하도록 보안</a:t>
            </a:r>
            <a:r>
              <a:rPr lang="ko-KR" altLang="en-US" sz="1200" dirty="0" smtClean="0">
                <a:solidFill>
                  <a:schemeClr val="bg1"/>
                </a:solidFill>
                <a:latin typeface="HY바다L" pitchFamily="18" charset="-127"/>
                <a:ea typeface="HY바다L" pitchFamily="18" charset="-127"/>
              </a:rPr>
              <a:t>할 수 있다</a:t>
            </a:r>
            <a:r>
              <a:rPr lang="en-US" altLang="ko-KR" sz="1200" dirty="0" smtClean="0">
                <a:solidFill>
                  <a:schemeClr val="bg1"/>
                </a:solidFill>
                <a:latin typeface="HY바다L" pitchFamily="18" charset="-127"/>
                <a:ea typeface="HY바다L" pitchFamily="18" charset="-127"/>
              </a:rPr>
              <a:t>.</a:t>
            </a:r>
            <a:endParaRPr lang="ko-KR" altLang="en-US" sz="1200" dirty="0">
              <a:solidFill>
                <a:schemeClr val="bg1"/>
              </a:solidFill>
              <a:latin typeface="HY바다L" pitchFamily="18" charset="-127"/>
              <a:ea typeface="HY바다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6844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8199" y="2110750"/>
            <a:ext cx="38876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smtClean="0">
                <a:solidFill>
                  <a:srgbClr val="FFC22B"/>
                </a:solidFill>
                <a:latin typeface="BusanBada" panose="02000603000000000000" pitchFamily="2" charset="-127"/>
                <a:ea typeface="BusanBada" panose="02000603000000000000" pitchFamily="2" charset="-127"/>
              </a:rPr>
              <a:t>Thank you</a:t>
            </a:r>
            <a:endParaRPr lang="ko-KR" altLang="en-US" sz="6600" dirty="0">
              <a:solidFill>
                <a:srgbClr val="FFC22B"/>
              </a:solidFill>
              <a:latin typeface="BusanBada" panose="02000603000000000000" pitchFamily="2" charset="-127"/>
              <a:ea typeface="BusanBada" panose="02000603000000000000" pitchFamily="2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95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메인,마무리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6600" dirty="0" smtClean="0">
            <a:solidFill>
              <a:srgbClr val="FFC22B"/>
            </a:solidFill>
            <a:latin typeface="BusanBada" panose="02000603000000000000" pitchFamily="2" charset="-127"/>
            <a:ea typeface="BusanBada" panose="02000603000000000000" pitchFamily="2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목차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내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152</Words>
  <Application>Microsoft Office PowerPoint</Application>
  <PresentationFormat>화면 슬라이드 쇼(16:9)</PresentationFormat>
  <Paragraphs>42</Paragraphs>
  <Slides>8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8</vt:i4>
      </vt:variant>
    </vt:vector>
  </HeadingPairs>
  <TitlesOfParts>
    <vt:vector size="17" baseType="lpstr">
      <vt:lpstr>굴림</vt:lpstr>
      <vt:lpstr>Arial</vt:lpstr>
      <vt:lpstr>HY바다M</vt:lpstr>
      <vt:lpstr>HY바다L</vt:lpstr>
      <vt:lpstr>맑은 고딕</vt:lpstr>
      <vt:lpstr>BusanBada</vt:lpstr>
      <vt:lpstr>메인,마무리</vt:lpstr>
      <vt:lpstr>목차</vt:lpstr>
      <vt:lpstr>내용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강혜란</dc:creator>
  <cp:lastModifiedBy>833</cp:lastModifiedBy>
  <cp:revision>17</cp:revision>
  <dcterms:created xsi:type="dcterms:W3CDTF">2016-07-29T12:22:46Z</dcterms:created>
  <dcterms:modified xsi:type="dcterms:W3CDTF">2017-11-20T06:42:18Z</dcterms:modified>
</cp:coreProperties>
</file>