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  <p:sldMasterId id="2147483658" r:id="rId3"/>
  </p:sldMasterIdLst>
  <p:sldIdLst>
    <p:sldId id="257" r:id="rId4"/>
    <p:sldId id="259" r:id="rId5"/>
    <p:sldId id="261" r:id="rId6"/>
    <p:sldId id="264" r:id="rId7"/>
    <p:sldId id="265" r:id="rId8"/>
    <p:sldId id="278" r:id="rId9"/>
    <p:sldId id="280" r:id="rId10"/>
    <p:sldId id="279" r:id="rId11"/>
    <p:sldId id="266" r:id="rId12"/>
    <p:sldId id="268" r:id="rId13"/>
    <p:sldId id="269" r:id="rId14"/>
    <p:sldId id="270" r:id="rId15"/>
    <p:sldId id="271" r:id="rId16"/>
    <p:sldId id="274" r:id="rId17"/>
    <p:sldId id="276" r:id="rId18"/>
    <p:sldId id="272" r:id="rId19"/>
    <p:sldId id="273" r:id="rId20"/>
    <p:sldId id="275" r:id="rId21"/>
    <p:sldId id="282" r:id="rId22"/>
    <p:sldId id="283" r:id="rId23"/>
    <p:sldId id="263" r:id="rId24"/>
  </p:sldIdLst>
  <p:sldSz cx="12192000" cy="6858000"/>
  <p:notesSz cx="6858000" cy="9144000"/>
  <p:embeddedFontLst>
    <p:embeddedFont>
      <p:font typeface="나눔스퀘어 Bold" panose="020B0600000101010101" pitchFamily="50" charset="-127"/>
      <p:bold r:id="rId25"/>
    </p:embeddedFont>
    <p:embeddedFont>
      <p:font typeface="나눔스퀘어" panose="020B0600000101010101" pitchFamily="50" charset="-127"/>
      <p:regular r:id="rId26"/>
    </p:embeddedFont>
    <p:embeddedFont>
      <p:font typeface="나눔스퀘어 Light" panose="020B0600000101010101" pitchFamily="50" charset="-127"/>
      <p:regular r:id="rId27"/>
    </p:embeddedFont>
    <p:embeddedFont>
      <p:font typeface="나눔스퀘어 ExtraBold" panose="020B0600000101010101" pitchFamily="50" charset="-127"/>
      <p:bold r:id="rId28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BAF"/>
    <a:srgbClr val="1B3436"/>
    <a:srgbClr val="222222"/>
    <a:srgbClr val="BD4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66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5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메인, 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50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94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876300" y="117753"/>
            <a:ext cx="763480" cy="480041"/>
            <a:chOff x="2789068" y="2050742"/>
            <a:chExt cx="763480" cy="480041"/>
          </a:xfrm>
        </p:grpSpPr>
        <p:sp>
          <p:nvSpPr>
            <p:cNvPr id="3" name="이등변 삼각형 2"/>
            <p:cNvSpPr/>
            <p:nvPr/>
          </p:nvSpPr>
          <p:spPr>
            <a:xfrm flipV="1">
              <a:off x="2789068" y="2050742"/>
              <a:ext cx="763480" cy="470516"/>
            </a:xfrm>
            <a:prstGeom prst="triangle">
              <a:avLst/>
            </a:prstGeom>
            <a:solidFill>
              <a:srgbClr val="F15A3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BD4B36"/>
                </a:solidFill>
              </a:endParaRPr>
            </a:p>
          </p:txBody>
        </p:sp>
        <p:sp>
          <p:nvSpPr>
            <p:cNvPr id="4" name="직각 삼각형 3"/>
            <p:cNvSpPr/>
            <p:nvPr/>
          </p:nvSpPr>
          <p:spPr>
            <a:xfrm flipH="1" flipV="1">
              <a:off x="2789068" y="2059183"/>
              <a:ext cx="381740" cy="471600"/>
            </a:xfrm>
            <a:prstGeom prst="rtTriangle">
              <a:avLst/>
            </a:prstGeom>
            <a:solidFill>
              <a:srgbClr val="F15A3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BD4B36"/>
                </a:solidFill>
              </a:endParaRPr>
            </a:p>
          </p:txBody>
        </p:sp>
      </p:grpSp>
      <p:grpSp>
        <p:nvGrpSpPr>
          <p:cNvPr id="5" name="그룹 4"/>
          <p:cNvGrpSpPr/>
          <p:nvPr userDrawn="1"/>
        </p:nvGrpSpPr>
        <p:grpSpPr>
          <a:xfrm>
            <a:off x="112820" y="117753"/>
            <a:ext cx="763480" cy="480041"/>
            <a:chOff x="2025588" y="2050742"/>
            <a:chExt cx="763480" cy="480041"/>
          </a:xfrm>
        </p:grpSpPr>
        <p:sp>
          <p:nvSpPr>
            <p:cNvPr id="6" name="이등변 삼각형 5"/>
            <p:cNvSpPr/>
            <p:nvPr/>
          </p:nvSpPr>
          <p:spPr>
            <a:xfrm flipV="1">
              <a:off x="2025588" y="2050742"/>
              <a:ext cx="763480" cy="470516"/>
            </a:xfrm>
            <a:prstGeom prst="triangle">
              <a:avLst/>
            </a:prstGeom>
            <a:solidFill>
              <a:srgbClr val="19373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B3436"/>
                </a:solidFill>
              </a:endParaRPr>
            </a:p>
          </p:txBody>
        </p:sp>
        <p:sp>
          <p:nvSpPr>
            <p:cNvPr id="7" name="직각 삼각형 6"/>
            <p:cNvSpPr/>
            <p:nvPr/>
          </p:nvSpPr>
          <p:spPr>
            <a:xfrm flipH="1" flipV="1">
              <a:off x="2025588" y="2059183"/>
              <a:ext cx="381740" cy="471600"/>
            </a:xfrm>
            <a:prstGeom prst="rtTriangle">
              <a:avLst/>
            </a:prstGeom>
            <a:solidFill>
              <a:srgbClr val="19373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B3436"/>
                </a:solidFill>
              </a:endParaRPr>
            </a:p>
          </p:txBody>
        </p:sp>
      </p:grpSp>
      <p:grpSp>
        <p:nvGrpSpPr>
          <p:cNvPr id="8" name="그룹 7"/>
          <p:cNvGrpSpPr/>
          <p:nvPr userDrawn="1"/>
        </p:nvGrpSpPr>
        <p:grpSpPr>
          <a:xfrm>
            <a:off x="10552220" y="6269731"/>
            <a:ext cx="763480" cy="471600"/>
            <a:chOff x="11162190" y="6214765"/>
            <a:chExt cx="763480" cy="471600"/>
          </a:xfrm>
        </p:grpSpPr>
        <p:sp>
          <p:nvSpPr>
            <p:cNvPr id="9" name="이등변 삼각형 8"/>
            <p:cNvSpPr/>
            <p:nvPr/>
          </p:nvSpPr>
          <p:spPr>
            <a:xfrm>
              <a:off x="11162190" y="6215849"/>
              <a:ext cx="763480" cy="470516"/>
            </a:xfrm>
            <a:prstGeom prst="triangle">
              <a:avLst/>
            </a:prstGeom>
            <a:solidFill>
              <a:srgbClr val="F15A3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각 삼각형 9"/>
            <p:cNvSpPr/>
            <p:nvPr/>
          </p:nvSpPr>
          <p:spPr>
            <a:xfrm>
              <a:off x="11543930" y="6214765"/>
              <a:ext cx="381740" cy="471600"/>
            </a:xfrm>
            <a:prstGeom prst="rtTriangle">
              <a:avLst/>
            </a:prstGeom>
            <a:solidFill>
              <a:srgbClr val="F15A3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 userDrawn="1"/>
        </p:nvGrpSpPr>
        <p:grpSpPr>
          <a:xfrm>
            <a:off x="11315700" y="6269731"/>
            <a:ext cx="763480" cy="471600"/>
            <a:chOff x="10398710" y="6214765"/>
            <a:chExt cx="763480" cy="471600"/>
          </a:xfrm>
        </p:grpSpPr>
        <p:sp>
          <p:nvSpPr>
            <p:cNvPr id="12" name="이등변 삼각형 11"/>
            <p:cNvSpPr/>
            <p:nvPr/>
          </p:nvSpPr>
          <p:spPr>
            <a:xfrm>
              <a:off x="10398710" y="6215849"/>
              <a:ext cx="763480" cy="470516"/>
            </a:xfrm>
            <a:prstGeom prst="triangle">
              <a:avLst/>
            </a:prstGeom>
            <a:solidFill>
              <a:srgbClr val="19373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>
              <a:off x="10780450" y="6214765"/>
              <a:ext cx="381740" cy="471600"/>
            </a:xfrm>
            <a:prstGeom prst="rtTriangle">
              <a:avLst/>
            </a:prstGeom>
            <a:solidFill>
              <a:srgbClr val="19373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830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 userDrawn="1"/>
        </p:nvGrpSpPr>
        <p:grpSpPr>
          <a:xfrm>
            <a:off x="292351" y="265054"/>
            <a:ext cx="1091150" cy="343034"/>
            <a:chOff x="5365806" y="117753"/>
            <a:chExt cx="1526960" cy="480041"/>
          </a:xfrm>
        </p:grpSpPr>
        <p:grpSp>
          <p:nvGrpSpPr>
            <p:cNvPr id="15" name="그룹 14"/>
            <p:cNvGrpSpPr/>
            <p:nvPr/>
          </p:nvGrpSpPr>
          <p:grpSpPr>
            <a:xfrm>
              <a:off x="6129286" y="117753"/>
              <a:ext cx="763480" cy="480041"/>
              <a:chOff x="2789068" y="2050742"/>
              <a:chExt cx="763480" cy="480041"/>
            </a:xfrm>
          </p:grpSpPr>
          <p:sp>
            <p:nvSpPr>
              <p:cNvPr id="19" name="이등변 삼각형 18"/>
              <p:cNvSpPr/>
              <p:nvPr/>
            </p:nvSpPr>
            <p:spPr>
              <a:xfrm flipV="1">
                <a:off x="2789068" y="2050742"/>
                <a:ext cx="763480" cy="470516"/>
              </a:xfrm>
              <a:prstGeom prst="triangle">
                <a:avLst/>
              </a:prstGeom>
              <a:solidFill>
                <a:srgbClr val="F15A3E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각 삼각형 19"/>
              <p:cNvSpPr/>
              <p:nvPr/>
            </p:nvSpPr>
            <p:spPr>
              <a:xfrm flipH="1" flipV="1">
                <a:off x="2789068" y="2059183"/>
                <a:ext cx="381740" cy="471600"/>
              </a:xfrm>
              <a:prstGeom prst="rtTriangle">
                <a:avLst/>
              </a:prstGeom>
              <a:solidFill>
                <a:srgbClr val="F15A3E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5365806" y="117753"/>
              <a:ext cx="763480" cy="480041"/>
              <a:chOff x="2025588" y="2050742"/>
              <a:chExt cx="763480" cy="480041"/>
            </a:xfrm>
          </p:grpSpPr>
          <p:sp>
            <p:nvSpPr>
              <p:cNvPr id="17" name="이등변 삼각형 16"/>
              <p:cNvSpPr/>
              <p:nvPr/>
            </p:nvSpPr>
            <p:spPr>
              <a:xfrm flipV="1">
                <a:off x="2025588" y="2050742"/>
                <a:ext cx="763480" cy="470516"/>
              </a:xfrm>
              <a:prstGeom prst="triangle">
                <a:avLst/>
              </a:prstGeom>
              <a:solidFill>
                <a:srgbClr val="19373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각 삼각형 17"/>
              <p:cNvSpPr/>
              <p:nvPr/>
            </p:nvSpPr>
            <p:spPr>
              <a:xfrm flipH="1" flipV="1">
                <a:off x="2025588" y="2059183"/>
                <a:ext cx="381740" cy="471600"/>
              </a:xfrm>
              <a:prstGeom prst="rtTriangle">
                <a:avLst/>
              </a:prstGeom>
              <a:solidFill>
                <a:srgbClr val="19373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그룹 20"/>
          <p:cNvGrpSpPr/>
          <p:nvPr userDrawn="1"/>
        </p:nvGrpSpPr>
        <p:grpSpPr>
          <a:xfrm rot="10800000">
            <a:off x="10941301" y="6361054"/>
            <a:ext cx="1091150" cy="343034"/>
            <a:chOff x="5365806" y="117753"/>
            <a:chExt cx="1526960" cy="480041"/>
          </a:xfrm>
        </p:grpSpPr>
        <p:grpSp>
          <p:nvGrpSpPr>
            <p:cNvPr id="22" name="그룹 21"/>
            <p:cNvGrpSpPr/>
            <p:nvPr/>
          </p:nvGrpSpPr>
          <p:grpSpPr>
            <a:xfrm>
              <a:off x="6129286" y="117753"/>
              <a:ext cx="763480" cy="480041"/>
              <a:chOff x="2789068" y="2050742"/>
              <a:chExt cx="763480" cy="480041"/>
            </a:xfrm>
          </p:grpSpPr>
          <p:sp>
            <p:nvSpPr>
              <p:cNvPr id="26" name="이등변 삼각형 25"/>
              <p:cNvSpPr/>
              <p:nvPr/>
            </p:nvSpPr>
            <p:spPr>
              <a:xfrm flipV="1">
                <a:off x="2789068" y="2050742"/>
                <a:ext cx="763480" cy="470516"/>
              </a:xfrm>
              <a:prstGeom prst="triangle">
                <a:avLst/>
              </a:prstGeom>
              <a:solidFill>
                <a:srgbClr val="F15A3E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각 삼각형 26"/>
              <p:cNvSpPr/>
              <p:nvPr/>
            </p:nvSpPr>
            <p:spPr>
              <a:xfrm flipH="1" flipV="1">
                <a:off x="2789068" y="2059183"/>
                <a:ext cx="381740" cy="471600"/>
              </a:xfrm>
              <a:prstGeom prst="rtTriangle">
                <a:avLst/>
              </a:prstGeom>
              <a:solidFill>
                <a:srgbClr val="F15A3E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/>
            <p:cNvGrpSpPr/>
            <p:nvPr/>
          </p:nvGrpSpPr>
          <p:grpSpPr>
            <a:xfrm>
              <a:off x="5365806" y="117753"/>
              <a:ext cx="763480" cy="480041"/>
              <a:chOff x="2025588" y="2050742"/>
              <a:chExt cx="763480" cy="480041"/>
            </a:xfrm>
          </p:grpSpPr>
          <p:sp>
            <p:nvSpPr>
              <p:cNvPr id="24" name="이등변 삼각형 23"/>
              <p:cNvSpPr/>
              <p:nvPr/>
            </p:nvSpPr>
            <p:spPr>
              <a:xfrm flipV="1">
                <a:off x="2025588" y="2050742"/>
                <a:ext cx="763480" cy="470516"/>
              </a:xfrm>
              <a:prstGeom prst="triangle">
                <a:avLst/>
              </a:prstGeom>
              <a:solidFill>
                <a:srgbClr val="19373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각 삼각형 24"/>
              <p:cNvSpPr/>
              <p:nvPr/>
            </p:nvSpPr>
            <p:spPr>
              <a:xfrm flipH="1" flipV="1">
                <a:off x="2025588" y="2059183"/>
                <a:ext cx="381740" cy="471600"/>
              </a:xfrm>
              <a:prstGeom prst="rtTriangle">
                <a:avLst/>
              </a:prstGeom>
              <a:solidFill>
                <a:srgbClr val="19373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174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47415" y="1910516"/>
            <a:ext cx="7297190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ko-KR" altLang="en-US" sz="6000" b="1" spc="300" dirty="0" smtClean="0">
                <a:solidFill>
                  <a:srgbClr val="F15A3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웹 어플리케이션 보안</a:t>
            </a:r>
            <a:endParaRPr lang="ko-KR" altLang="en-US" sz="6000" b="1" spc="300" dirty="0">
              <a:solidFill>
                <a:srgbClr val="F15A3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6236" y="3250893"/>
            <a:ext cx="513954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3200" b="1" spc="300" dirty="0" smtClean="0">
                <a:solidFill>
                  <a:srgbClr val="F15A3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회원 전용 가입인사 게시판</a:t>
            </a:r>
            <a:endParaRPr lang="ko-KR" altLang="en-US" sz="3200" b="1" spc="300" dirty="0">
              <a:solidFill>
                <a:srgbClr val="F15A3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3777" y="5302827"/>
            <a:ext cx="27959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ko-KR" sz="2400" b="1" spc="1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91613739  </a:t>
            </a:r>
            <a:r>
              <a:rPr lang="ko-KR" altLang="en-US" sz="2400" b="1" spc="1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백수연</a:t>
            </a:r>
            <a:endParaRPr lang="en-US" altLang="ko-KR" sz="2400" b="1" spc="100" dirty="0" smtClean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37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5" y="1580333"/>
            <a:ext cx="6190075" cy="25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841" y="800529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인증 기능 추가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65216" y="3911148"/>
            <a:ext cx="5401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</a:t>
            </a:r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getUserByUsername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함수를 사용하여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username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DB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검색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5" y="4552238"/>
            <a:ext cx="6190075" cy="216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739105" y="5344619"/>
            <a:ext cx="3042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비교한 정보가 동일하면 토큰을 생성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2355" y="6271719"/>
            <a:ext cx="3042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유효기간 설정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6712" y="90393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인증 기능 추가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59" y="2606834"/>
            <a:ext cx="5328806" cy="369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817969" y="2175769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사용자가 입력하는 로그인 정보를 변수로 할당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7005" y="4511363"/>
            <a:ext cx="690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입력 패스워드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와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DB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읽어온 암호화된 패스워드 정보를 비교하는 기능을 추가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740072" y="2722656"/>
            <a:ext cx="444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시 동일하면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토큰과 사용자 정보를 브라우저에 리턴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649532" y="3629403"/>
            <a:ext cx="369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패스워드를 제외하고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보내기 위해서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user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객체 재구성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7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기능 추가 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7251" y="90393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기능 추가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" y="1593479"/>
            <a:ext cx="63627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56" y="2406218"/>
            <a:ext cx="69723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626860" y="3972699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로그인에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필요한 변수 선언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95430" y="4455677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사용할 서비스 등록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825390" y="2540722"/>
            <a:ext cx="4154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버튼 클릭 시 활용될 함수 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onLoginSubmit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()</a:t>
            </a:r>
          </a:p>
          <a:p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사용자 입력 값을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user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변수에 저장해주는 기능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오른쪽 중괄호 13"/>
          <p:cNvSpPr/>
          <p:nvPr/>
        </p:nvSpPr>
        <p:spPr>
          <a:xfrm>
            <a:off x="7332231" y="2406218"/>
            <a:ext cx="493159" cy="1007673"/>
          </a:xfrm>
          <a:prstGeom prst="rightBrac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오른쪽 중괄호 15"/>
          <p:cNvSpPr/>
          <p:nvPr/>
        </p:nvSpPr>
        <p:spPr>
          <a:xfrm>
            <a:off x="10029472" y="3631774"/>
            <a:ext cx="493159" cy="2412301"/>
          </a:xfrm>
          <a:prstGeom prst="rightBrace">
            <a:avLst>
              <a:gd name="adj1" fmla="val 8333"/>
              <a:gd name="adj2" fmla="val 42760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535973" y="4358588"/>
            <a:ext cx="369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성공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실패 시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이루어지는 기능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95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82" y="1414116"/>
            <a:ext cx="7820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82" y="4429393"/>
            <a:ext cx="4514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30082" y="3905217"/>
            <a:ext cx="369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성공 시 토큰과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user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데이터를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로컬스토리지에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저장해주는 함수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30082" y="1106339"/>
            <a:ext cx="5302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 user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데이터 인증을 위해서 전송하고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응답을 받아오는 서비스 작성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87507" y="5329129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앱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내부에서 로그인 여부 확인을 위한 변수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4107" y="90393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함수 선언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66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5" y="1904486"/>
            <a:ext cx="8233563" cy="30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841" y="800529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폼 작성 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03" y="3887832"/>
            <a:ext cx="3759140" cy="217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735775" y="2329657"/>
            <a:ext cx="467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사용자가 로그인 버튼 클릭 시  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onLoginSubmit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()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함수 실행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6712" y="90393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폼 작성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1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67" y="2537715"/>
            <a:ext cx="2800350" cy="18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67" y="152398"/>
            <a:ext cx="52768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841" y="800529"/>
            <a:ext cx="241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 기능 추가 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42445" y="2826883"/>
            <a:ext cx="2512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변수의 값을 지우기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73267" y="3536605"/>
            <a:ext cx="3472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토큰이 저장되어 있던 로컬스토리지 비우기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743005" y="2980770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사용할 서비스 등록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64630" y="4324267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 기능을 수행할 함수 추가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90583" y="4678390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logout()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함수 실행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317526" y="5779695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login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페이지로 이동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107617" y="5190223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 메시지 표시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42445" y="2229938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logout()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함수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7790" y="90393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 기능 추가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13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여부에 따른 메뉴 표시 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48" y="1667324"/>
            <a:ext cx="6661382" cy="435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389031" y="3844279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여부에 따른 접근 허용 함수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1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Profile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토큰 인증 서비스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2162" y="90393"/>
            <a:ext cx="1092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Profile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페이지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9" y="1853960"/>
            <a:ext cx="3943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46829" y="2727172"/>
            <a:ext cx="3053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토큰 인증된 경우에만</a:t>
            </a:r>
            <a:endParaRPr lang="en-US" altLang="ko-KR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서버가 응답한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user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데이터를 보여준다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51" y="1853960"/>
            <a:ext cx="65817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006851" y="1482966"/>
            <a:ext cx="5267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프로필 페이지 접근을 위한 토큰인증 서비스 작성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auth.service.ts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894413" y="2645201"/>
            <a:ext cx="3053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토큰을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header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붙여 전송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179653" y="4492827"/>
            <a:ext cx="5408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localstorage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토큰을 읽어와서 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this.authToken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로드 하는 함수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68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576263"/>
            <a:ext cx="63722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246092" y="2990387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사용할 서비스 등록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41" y="800529"/>
            <a:ext cx="122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Profile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235818" y="4087482"/>
            <a:ext cx="503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프로필 페이지를 열 때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getProfile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()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토큰인증 서비스 함수 적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2162" y="90393"/>
            <a:ext cx="1092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Profile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페이지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47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797173"/>
            <a:ext cx="6933794" cy="234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740" y="3750067"/>
            <a:ext cx="4657884" cy="210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841" y="800529"/>
            <a:ext cx="122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Profile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04553" y="1797173"/>
            <a:ext cx="369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된 경우에만 사용자 정보를 표시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691829" y="2053580"/>
            <a:ext cx="118152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42162" y="90393"/>
            <a:ext cx="1092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Profile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페이지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70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게시판 </a:t>
            </a:r>
            <a:r>
              <a:rPr lang="en-US" altLang="ko-KR" sz="20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실패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… </a:t>
            </a:r>
            <a:endParaRPr lang="en-US" altLang="ko-KR" sz="2000" b="1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19" y="428303"/>
            <a:ext cx="5464670" cy="29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6" y="1524219"/>
            <a:ext cx="3740543" cy="500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151259" y="366880"/>
            <a:ext cx="906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삭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510772" y="1632114"/>
            <a:ext cx="906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35" y="3341959"/>
            <a:ext cx="5335874" cy="3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16" y="4026282"/>
            <a:ext cx="3344291" cy="16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50682" y="1543819"/>
            <a:ext cx="209063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400" b="1" spc="300" dirty="0" smtClean="0">
                <a:solidFill>
                  <a:srgbClr val="F15A3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2400" b="1" spc="300" dirty="0">
              <a:solidFill>
                <a:srgbClr val="F15A3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5030091" y="2921074"/>
            <a:ext cx="2131819" cy="0"/>
          </a:xfrm>
          <a:prstGeom prst="line">
            <a:avLst/>
          </a:prstGeom>
          <a:ln w="12700">
            <a:gradFill flip="none" rotWithShape="1">
              <a:gsLst>
                <a:gs pos="80000">
                  <a:srgbClr val="BD4B36"/>
                </a:gs>
                <a:gs pos="20000">
                  <a:srgbClr val="1B3436"/>
                </a:gs>
              </a:gsLst>
              <a:lin ang="0" scaled="1"/>
              <a:tileRect/>
            </a:gra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5030091" y="3556074"/>
            <a:ext cx="2131819" cy="0"/>
          </a:xfrm>
          <a:prstGeom prst="line">
            <a:avLst/>
          </a:prstGeom>
          <a:ln w="12700">
            <a:gradFill flip="none" rotWithShape="1">
              <a:gsLst>
                <a:gs pos="80000">
                  <a:srgbClr val="BD4B36"/>
                </a:gs>
                <a:gs pos="20000">
                  <a:srgbClr val="1B3436"/>
                </a:gs>
              </a:gsLst>
              <a:lin ang="0" scaled="1"/>
              <a:tileRect/>
            </a:gra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5030091" y="4191074"/>
            <a:ext cx="2131819" cy="0"/>
          </a:xfrm>
          <a:prstGeom prst="line">
            <a:avLst/>
          </a:prstGeom>
          <a:ln w="12700">
            <a:gradFill flip="none" rotWithShape="1">
              <a:gsLst>
                <a:gs pos="80000">
                  <a:srgbClr val="BD4B36"/>
                </a:gs>
                <a:gs pos="20000">
                  <a:srgbClr val="1B3436"/>
                </a:gs>
              </a:gsLst>
              <a:lin ang="0" scaled="1"/>
              <a:tileRect/>
            </a:gra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5030091" y="4826074"/>
            <a:ext cx="2131819" cy="0"/>
          </a:xfrm>
          <a:prstGeom prst="line">
            <a:avLst/>
          </a:prstGeom>
          <a:ln w="12700">
            <a:gradFill flip="none" rotWithShape="1">
              <a:gsLst>
                <a:gs pos="80000">
                  <a:srgbClr val="BD4B36"/>
                </a:gs>
                <a:gs pos="20000">
                  <a:srgbClr val="1B3436"/>
                </a:gs>
              </a:gsLst>
              <a:lin ang="0" scaled="1"/>
              <a:tileRect/>
            </a:gra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89733" y="2382927"/>
            <a:ext cx="201253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First. </a:t>
            </a:r>
            <a:r>
              <a:rPr lang="ko-KR" altLang="en-US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회원가</a:t>
            </a:r>
            <a:r>
              <a:rPr lang="ko-KR" altLang="en-US" spc="3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9941" y="3035918"/>
            <a:ext cx="331212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Second. </a:t>
            </a:r>
            <a:r>
              <a:rPr lang="ko-KR" altLang="en-US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로그인</a:t>
            </a:r>
            <a:r>
              <a:rPr lang="en-US" altLang="ko-KR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/</a:t>
            </a:r>
            <a:r>
              <a:rPr lang="ko-KR" altLang="en-US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로그아웃</a:t>
            </a:r>
            <a:endParaRPr lang="ko-KR" altLang="en-US" spc="3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3139" y="3688909"/>
            <a:ext cx="192572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Third. </a:t>
            </a:r>
            <a:r>
              <a:rPr lang="ko-KR" altLang="en-US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프로</a:t>
            </a:r>
            <a:r>
              <a:rPr lang="ko-KR" altLang="en-US" spc="3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필</a:t>
            </a:r>
            <a:r>
              <a:rPr lang="en-US" altLang="ko-KR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endParaRPr lang="ko-KR" altLang="en-US" spc="3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81941" y="4341900"/>
            <a:ext cx="202811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Fourth. </a:t>
            </a:r>
            <a:r>
              <a:rPr lang="ko-KR" altLang="en-US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게시판</a:t>
            </a:r>
            <a:endParaRPr lang="ko-KR" altLang="en-US" spc="3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550425" y="823342"/>
            <a:ext cx="1091150" cy="343034"/>
            <a:chOff x="5365806" y="117753"/>
            <a:chExt cx="1526960" cy="480041"/>
          </a:xfrm>
        </p:grpSpPr>
        <p:grpSp>
          <p:nvGrpSpPr>
            <p:cNvPr id="13" name="그룹 12"/>
            <p:cNvGrpSpPr/>
            <p:nvPr/>
          </p:nvGrpSpPr>
          <p:grpSpPr>
            <a:xfrm>
              <a:off x="6129286" y="117753"/>
              <a:ext cx="763480" cy="480041"/>
              <a:chOff x="2789068" y="2050742"/>
              <a:chExt cx="763480" cy="480041"/>
            </a:xfrm>
          </p:grpSpPr>
          <p:sp>
            <p:nvSpPr>
              <p:cNvPr id="17" name="이등변 삼각형 16"/>
              <p:cNvSpPr/>
              <p:nvPr/>
            </p:nvSpPr>
            <p:spPr>
              <a:xfrm flipV="1">
                <a:off x="2789068" y="2050742"/>
                <a:ext cx="763480" cy="470516"/>
              </a:xfrm>
              <a:prstGeom prst="triangle">
                <a:avLst/>
              </a:prstGeom>
              <a:solidFill>
                <a:srgbClr val="F15A3E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각 삼각형 17"/>
              <p:cNvSpPr/>
              <p:nvPr/>
            </p:nvSpPr>
            <p:spPr>
              <a:xfrm flipH="1" flipV="1">
                <a:off x="2789068" y="2059183"/>
                <a:ext cx="381740" cy="471600"/>
              </a:xfrm>
              <a:prstGeom prst="rtTriangle">
                <a:avLst/>
              </a:prstGeom>
              <a:solidFill>
                <a:srgbClr val="F15A3E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365806" y="117753"/>
              <a:ext cx="763480" cy="480041"/>
              <a:chOff x="2025588" y="2050742"/>
              <a:chExt cx="763480" cy="480041"/>
            </a:xfrm>
          </p:grpSpPr>
          <p:sp>
            <p:nvSpPr>
              <p:cNvPr id="15" name="이등변 삼각형 14"/>
              <p:cNvSpPr/>
              <p:nvPr/>
            </p:nvSpPr>
            <p:spPr>
              <a:xfrm flipV="1">
                <a:off x="2025588" y="2050742"/>
                <a:ext cx="763480" cy="470516"/>
              </a:xfrm>
              <a:prstGeom prst="triangle">
                <a:avLst/>
              </a:prstGeom>
              <a:solidFill>
                <a:srgbClr val="19373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각 삼각형 15"/>
              <p:cNvSpPr/>
              <p:nvPr/>
            </p:nvSpPr>
            <p:spPr>
              <a:xfrm flipH="1" flipV="1">
                <a:off x="2025588" y="2059183"/>
                <a:ext cx="381740" cy="471600"/>
              </a:xfrm>
              <a:prstGeom prst="rtTriangle">
                <a:avLst/>
              </a:prstGeom>
              <a:solidFill>
                <a:srgbClr val="19373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47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6" y="865971"/>
            <a:ext cx="5065760" cy="45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03" y="2297214"/>
            <a:ext cx="5099353" cy="44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48" y="300746"/>
            <a:ext cx="3032161" cy="399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68" y="2947146"/>
            <a:ext cx="3926041" cy="37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7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3271" y="3750586"/>
            <a:ext cx="25854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91613739 </a:t>
            </a:r>
            <a:r>
              <a:rPr lang="ko-KR" altLang="en-US" sz="1200" b="1" spc="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백수연</a:t>
            </a:r>
            <a:endParaRPr lang="ko-KR" altLang="en-US" sz="1200" b="1" spc="3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4112" y="3136613"/>
            <a:ext cx="280378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rgbClr val="F15A3E"/>
                </a:solidFill>
                <a:effectLst>
                  <a:outerShdw blurRad="114300" dist="50800" dir="2700000" sx="102000" sy="102000" algn="tl" rotWithShape="0">
                    <a:prstClr val="black">
                      <a:alpha val="34000"/>
                    </a:prst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THANK YOU</a:t>
            </a:r>
            <a:endParaRPr lang="ko-KR" altLang="en-US" sz="3200" b="1" spc="300" dirty="0">
              <a:solidFill>
                <a:srgbClr val="F15A3E"/>
              </a:solidFill>
              <a:effectLst>
                <a:outerShdw blurRad="114300" dist="50800" dir="2700000" sx="102000" sy="102000" algn="tl" rotWithShape="0">
                  <a:prstClr val="black">
                    <a:alpha val="34000"/>
                  </a:prst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69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0841" y="800529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모델 생성</a:t>
            </a:r>
            <a:endParaRPr lang="ko-KR" altLang="en-US" sz="2000" b="1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97251" y="90393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모델 생성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1" y="636999"/>
            <a:ext cx="6303136" cy="595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1295" y="541990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몽고디비에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연결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1214" y="815518"/>
            <a:ext cx="365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사용자가 입력한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pw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암호화해서 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db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저장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781" y="1354526"/>
            <a:ext cx="4347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User Schema -&gt;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정보를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어떤 식으로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저장할지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정하기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9781" y="5964904"/>
            <a:ext cx="6812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en-US" altLang="ko-KR" sz="1400" dirty="0" err="1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UserSchema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외부에서 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User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라는 이름으로 사용할 수 있도록 모델을 생성하고 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21597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97251" y="90393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모델 생성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31" y="636999"/>
            <a:ext cx="6271155" cy="59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오른쪽 중괄호 6"/>
          <p:cNvSpPr/>
          <p:nvPr/>
        </p:nvSpPr>
        <p:spPr>
          <a:xfrm>
            <a:off x="7109732" y="657547"/>
            <a:ext cx="493159" cy="1880170"/>
          </a:xfrm>
          <a:prstGeom prst="rightBrac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1478" y="1228300"/>
            <a:ext cx="37609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getUserById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, </a:t>
            </a:r>
            <a:r>
              <a:rPr lang="en-US" altLang="ko-KR" sz="1400" b="1" dirty="0" err="1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getUserByUsername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함수를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외부에서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사용할 수 있도록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선언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DB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id, username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검색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sp>
        <p:nvSpPr>
          <p:cNvPr id="12" name="오른쪽 중괄호 11"/>
          <p:cNvSpPr/>
          <p:nvPr/>
        </p:nvSpPr>
        <p:spPr>
          <a:xfrm>
            <a:off x="6522393" y="2905875"/>
            <a:ext cx="493159" cy="1768867"/>
          </a:xfrm>
          <a:prstGeom prst="rightBrac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2199" y="3097810"/>
            <a:ext cx="29803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새로운 사용자를 등록하기 위한 함수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b="1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패스워드 암호화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위해서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해쉬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값을 계산하고 패스워드에 덮어씀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Save()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함수로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DB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저장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오른쪽 중괄호 13"/>
          <p:cNvSpPr/>
          <p:nvPr/>
        </p:nvSpPr>
        <p:spPr>
          <a:xfrm>
            <a:off x="8122218" y="5106256"/>
            <a:ext cx="493159" cy="1489753"/>
          </a:xfrm>
          <a:prstGeom prst="rightBrac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1728" y="5697243"/>
            <a:ext cx="2162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패스워드 비교를 위한 함수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9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등록 기능</a:t>
            </a:r>
            <a:endParaRPr lang="ko-KR" altLang="en-US" sz="2000" b="1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04" y="636999"/>
            <a:ext cx="6271154" cy="59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469295" y="2592128"/>
            <a:ext cx="3116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입력 창에서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입력하는 값들을 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newUser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변수에 지정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892230" y="4573104"/>
            <a:ext cx="3298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</a:rPr>
              <a:t>// </a:t>
            </a:r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</a:rPr>
              <a:t>addUser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</a:rPr>
              <a:t>함수를 이용하여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ko-KR" sz="1400" dirty="0" err="1" smtClean="0">
                <a:solidFill>
                  <a:schemeClr val="bg1">
                    <a:lumMod val="95000"/>
                  </a:schemeClr>
                </a:solidFill>
              </a:rPr>
              <a:t>newUser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</a:rPr>
              <a:t>값으로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</a:rPr>
              <a:t>새로운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</a:rPr>
              <a:t>사용자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</a:rPr>
              <a:t>등록</a:t>
            </a:r>
            <a:endParaRPr lang="en-US" altLang="ko-KR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7251" y="90393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등록 기능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37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235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등록 페이지</a:t>
            </a:r>
            <a:endParaRPr lang="ko-KR" altLang="en-US" sz="2000" b="1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1" y="2062482"/>
            <a:ext cx="63150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150994" y="4994984"/>
            <a:ext cx="3116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5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개의 사용자 입력정보 사용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95" y="494889"/>
            <a:ext cx="6137742" cy="58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왼쪽 대괄호 2"/>
          <p:cNvSpPr/>
          <p:nvPr/>
        </p:nvSpPr>
        <p:spPr>
          <a:xfrm>
            <a:off x="5859646" y="3163556"/>
            <a:ext cx="234032" cy="858000"/>
          </a:xfrm>
          <a:prstGeom prst="leftBracke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왼쪽 대괄호 13"/>
          <p:cNvSpPr/>
          <p:nvPr/>
        </p:nvSpPr>
        <p:spPr>
          <a:xfrm>
            <a:off x="5867917" y="2043237"/>
            <a:ext cx="225761" cy="833313"/>
          </a:xfrm>
          <a:prstGeom prst="leftBracke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181127" y="1754705"/>
            <a:ext cx="3116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필드가 입력되었는지 확인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93678" y="2892762"/>
            <a:ext cx="3116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이메일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양식이 맞는지 확인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9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248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입력 값 검증</a:t>
            </a:r>
            <a:endParaRPr lang="ko-KR" altLang="en-US" sz="2000" b="1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41" y="1154472"/>
            <a:ext cx="7791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829100" y="2230407"/>
            <a:ext cx="293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입력 값 검증 관련 함수 등록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왼쪽 중괄호 2"/>
          <p:cNvSpPr/>
          <p:nvPr/>
        </p:nvSpPr>
        <p:spPr>
          <a:xfrm>
            <a:off x="2696342" y="2676186"/>
            <a:ext cx="503048" cy="1568918"/>
          </a:xfrm>
          <a:prstGeom prst="leftBrace">
            <a:avLst>
              <a:gd name="adj1" fmla="val 8333"/>
              <a:gd name="adj2" fmla="val 50512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4394" y="3306756"/>
            <a:ext cx="2103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개의 입력 값을 모두 입력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왼쪽 중괄호 7"/>
          <p:cNvSpPr/>
          <p:nvPr/>
        </p:nvSpPr>
        <p:spPr>
          <a:xfrm>
            <a:off x="2627697" y="4543124"/>
            <a:ext cx="583880" cy="1270536"/>
          </a:xfrm>
          <a:prstGeom prst="leftBrace">
            <a:avLst>
              <a:gd name="adj1" fmla="val 8333"/>
              <a:gd name="adj2" fmla="val 50512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3659" y="5024502"/>
            <a:ext cx="1962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이메일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값의 양식 검증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35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241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사용자 등록 폼 작성</a:t>
            </a:r>
            <a:endParaRPr lang="ko-KR" altLang="en-US" sz="2000" b="1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08" y="614363"/>
            <a:ext cx="71247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1" y="3213190"/>
            <a:ext cx="3066238" cy="30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898008" y="1118903"/>
            <a:ext cx="4927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Submit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버튼이 눌리면 </a:t>
            </a:r>
            <a:r>
              <a:rPr lang="en-US" altLang="ko-KR" sz="1400" dirty="0" err="1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onRegisterSubmit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함수가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실행됨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04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800529"/>
            <a:ext cx="265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로그아웃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패스포트 로그인 적용</a:t>
            </a:r>
            <a:endParaRPr lang="en-US" altLang="ko-KR" sz="2000" b="1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" y="2202149"/>
            <a:ext cx="3886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3582" y="2171327"/>
            <a:ext cx="3116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passport </a:t>
            </a:r>
            <a:r>
              <a:rPr lang="ko-KR" altLang="en-US" sz="1400" dirty="0" err="1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미들웨어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추가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3046" y="3135386"/>
            <a:ext cx="3461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기능을 추가해준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passport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파일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읽어오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1" y="638173"/>
            <a:ext cx="6271154" cy="59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669376" y="471019"/>
            <a:ext cx="34371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passport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관련 기능을 별도의 파일로 생성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오른쪽 중괄호 8"/>
          <p:cNvSpPr/>
          <p:nvPr/>
        </p:nvSpPr>
        <p:spPr>
          <a:xfrm>
            <a:off x="8246631" y="2556214"/>
            <a:ext cx="493159" cy="886949"/>
          </a:xfrm>
          <a:prstGeom prst="rightBrac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864849" y="2735876"/>
            <a:ext cx="3116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토큰을 생성하는 비밀키 설정과</a:t>
            </a:r>
            <a:endParaRPr lang="en-US" altLang="ko-KR" sz="1400" dirty="0" smtClean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토큰을 헤더와 함께 전송하는 옵션 추가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31586" y="4296365"/>
            <a:ext cx="3116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에러 발생 시 에러 출력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31586" y="5178230"/>
            <a:ext cx="3116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// 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인증 성공 시 </a:t>
            </a:r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user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정보 출력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18328" y="90393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패스포트 로그인 적용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03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빈 슬라이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메인, 마무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내용 슬라이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576</Words>
  <Application>Microsoft Office PowerPoint</Application>
  <PresentationFormat>사용자 지정</PresentationFormat>
  <Paragraphs>120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굴림</vt:lpstr>
      <vt:lpstr>Arial</vt:lpstr>
      <vt:lpstr>나눔스퀘어 Bold</vt:lpstr>
      <vt:lpstr>나눔스퀘어</vt:lpstr>
      <vt:lpstr>나눔스퀘어 Light</vt:lpstr>
      <vt:lpstr>나눔스퀘어 ExtraBold</vt:lpstr>
      <vt:lpstr>맑은 고딕</vt:lpstr>
      <vt:lpstr>빈 슬라이드</vt:lpstr>
      <vt:lpstr>메인, 마무리</vt:lpstr>
      <vt:lpstr>내용 슬라이드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백수연</cp:lastModifiedBy>
  <cp:revision>118</cp:revision>
  <dcterms:created xsi:type="dcterms:W3CDTF">2018-02-26T14:07:00Z</dcterms:created>
  <dcterms:modified xsi:type="dcterms:W3CDTF">2018-12-16T19:51:30Z</dcterms:modified>
</cp:coreProperties>
</file>