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452"/>
    <p:restoredTop sz="93667"/>
  </p:normalViewPr>
  <p:slideViewPr>
    <p:cSldViewPr snapToGrid="0">
      <p:cViewPr>
        <p:scale>
          <a:sx n="70" d="100"/>
          <a:sy n="70" d="100"/>
        </p:scale>
        <p:origin x="990" y="252"/>
      </p:cViewPr>
      <p:guideLst>
        <p:guide orient="horz" pos="2158"/>
        <p:guide pos="3838"/>
        <p:guide pos="59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presProps" Target="presProps.xml"  /><Relationship Id="rId39" Type="http://schemas.openxmlformats.org/officeDocument/2006/relationships/viewProps" Target="viewProps.xml"  /><Relationship Id="rId4" Type="http://schemas.openxmlformats.org/officeDocument/2006/relationships/slide" Target="slides/slide2.xml"  /><Relationship Id="rId40" Type="http://schemas.openxmlformats.org/officeDocument/2006/relationships/theme" Target="theme/theme1.xml"  /><Relationship Id="rId41" Type="http://schemas.openxmlformats.org/officeDocument/2006/relationships/tableStyles" Target="tableStyles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5FDABE8-9D1E-41B3-99B9-158438698539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C62301B-78A0-4B66-BDCC-333304A28A4B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C62301B-78A0-4B66-BDCC-333304A28A4B}" type="slidenum">
              <a:rPr lang="en-US" altLang="en-US"/>
              <a:pPr lvl="0">
                <a:defRPr lang="ko-KR" altLang="en-US"/>
              </a:pPr>
              <a:t>15</a:t>
            </a:fld>
            <a:endParaRPr lang="en-US" alt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C62301B-78A0-4B66-BDCC-333304A28A4B}" type="slidenum">
              <a:rPr lang="en-US" altLang="en-US"/>
              <a:pPr lvl="0">
                <a:defRPr lang="ko-KR" altLang="en-US"/>
              </a:pPr>
              <a:t>18</a:t>
            </a:fld>
            <a:endParaRPr lang="en-US" alt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C62301B-78A0-4B66-BDCC-333304A28A4B}" type="slidenum">
              <a:rPr lang="en-US" altLang="en-US"/>
              <a:pPr lvl="0">
                <a:defRPr lang="ko-KR" altLang="en-US"/>
              </a:pPr>
              <a:t>32</a:t>
            </a:fld>
            <a:endParaRPr lang="en-US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11516"/>
      </p:ext>
    </p:extLst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356065"/>
      </p:ext>
    </p:extLst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0A837266-5F83-43E5-8B4C-B854B0D57007}" type="datetime1">
              <a:rPr lang="ko-KR" altLang="en-US"/>
              <a:pPr lvl="0">
                <a:defRPr lang="ko-KR" altLang="en-US"/>
              </a:pPr>
              <a:t>2019-12-13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E0B46BDD-A26E-4F85-89E7-DC9BEA82423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7266-5F83-43E5-8B4C-B854B0D57007}" type="datetimeFigureOut">
              <a:rPr lang="ko-KR" altLang="en-US" smtClean="0"/>
              <a:t>2019-12-12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6BDD-A26E-4F85-89E7-DC9BEA8242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2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Relationship Id="rId6" Type="http://schemas.microsoft.com/office/2007/relationships/hdphoto" Target="../embeddings/oleObject1.wdp"  /><Relationship Id="rId7" Type="http://schemas.openxmlformats.org/officeDocument/2006/relationships/image" Target="../media/image23.png"  /><Relationship Id="rId8" Type="http://schemas.openxmlformats.org/officeDocument/2006/relationships/image" Target="../media/image2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25.png"  /><Relationship Id="rId6" Type="http://schemas.openxmlformats.org/officeDocument/2006/relationships/image" Target="../media/image16.png"  /><Relationship Id="rId7" Type="http://schemas.openxmlformats.org/officeDocument/2006/relationships/image" Target="../media/image26.png"  /><Relationship Id="rId8" Type="http://schemas.openxmlformats.org/officeDocument/2006/relationships/image" Target="../media/image27.png"  /><Relationship Id="rId9" Type="http://schemas.openxmlformats.org/officeDocument/2006/relationships/image" Target="../media/image28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29.png"  /><Relationship Id="rId6" Type="http://schemas.openxmlformats.org/officeDocument/2006/relationships/image" Target="../media/image30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31.png"  /><Relationship Id="rId6" Type="http://schemas.openxmlformats.org/officeDocument/2006/relationships/image" Target="../media/image32.png"  /><Relationship Id="rId7" Type="http://schemas.openxmlformats.org/officeDocument/2006/relationships/image" Target="../media/image33.png"  /><Relationship Id="rId8" Type="http://schemas.openxmlformats.org/officeDocument/2006/relationships/image" Target="../media/image1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16.png"  /><Relationship Id="rId6" Type="http://schemas.openxmlformats.org/officeDocument/2006/relationships/image" Target="../media/image17.png"  /><Relationship Id="rId7" Type="http://schemas.openxmlformats.org/officeDocument/2006/relationships/image" Target="../media/image34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microsoft.com/office/2007/relationships/hdphoto" Target="../embeddings/oleObject1.wdp"  /><Relationship Id="rId6" Type="http://schemas.openxmlformats.org/officeDocument/2006/relationships/image" Target="../media/image35.png"  /><Relationship Id="rId7" Type="http://schemas.openxmlformats.org/officeDocument/2006/relationships/image" Target="../media/image36.png"  /><Relationship Id="rId8" Type="http://schemas.openxmlformats.org/officeDocument/2006/relationships/image" Target="../media/image16.png"  /><Relationship Id="rId9" Type="http://schemas.openxmlformats.org/officeDocument/2006/relationships/image" Target="../media/image3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38.png"  /><Relationship Id="rId6" Type="http://schemas.openxmlformats.org/officeDocument/2006/relationships/image" Target="../media/image16.png"  /><Relationship Id="rId7" Type="http://schemas.openxmlformats.org/officeDocument/2006/relationships/image" Target="../media/image3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40.png"  /><Relationship Id="rId6" Type="http://schemas.openxmlformats.org/officeDocument/2006/relationships/image" Target="../media/image41.png"  /><Relationship Id="rId7" Type="http://schemas.openxmlformats.org/officeDocument/2006/relationships/image" Target="../media/image16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microsoft.com/office/2007/relationships/hdphoto" Target="../embeddings/oleObject1.wdp"  /><Relationship Id="rId6" Type="http://schemas.openxmlformats.org/officeDocument/2006/relationships/image" Target="../media/image42.png"  /><Relationship Id="rId7" Type="http://schemas.openxmlformats.org/officeDocument/2006/relationships/image" Target="../media/image1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43.png"  /><Relationship Id="rId6" Type="http://schemas.openxmlformats.org/officeDocument/2006/relationships/image" Target="../media/image16.png"  /><Relationship Id="rId7" Type="http://schemas.openxmlformats.org/officeDocument/2006/relationships/image" Target="../media/image4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45.png"  /><Relationship Id="rId6" Type="http://schemas.openxmlformats.org/officeDocument/2006/relationships/image" Target="../media/image46.png"  /><Relationship Id="rId7" Type="http://schemas.openxmlformats.org/officeDocument/2006/relationships/image" Target="../media/image16.png"  /><Relationship Id="rId8" Type="http://schemas.openxmlformats.org/officeDocument/2006/relationships/image" Target="../media/image47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microsoft.com/office/2007/relationships/hdphoto" Target="../embeddings/oleObject1.wdp"  /><Relationship Id="rId6" Type="http://schemas.openxmlformats.org/officeDocument/2006/relationships/image" Target="../media/image48.png"  /><Relationship Id="rId7" Type="http://schemas.openxmlformats.org/officeDocument/2006/relationships/image" Target="../media/image49.png"  /><Relationship Id="rId8" Type="http://schemas.openxmlformats.org/officeDocument/2006/relationships/image" Target="../media/image50.png"  /><Relationship Id="rId9" Type="http://schemas.openxmlformats.org/officeDocument/2006/relationships/image" Target="../media/image51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52.png"  /><Relationship Id="rId6" Type="http://schemas.openxmlformats.org/officeDocument/2006/relationships/image" Target="../media/image53.png"  /><Relationship Id="rId7" Type="http://schemas.openxmlformats.org/officeDocument/2006/relationships/image" Target="../media/image54.png"  /><Relationship Id="rId8" Type="http://schemas.openxmlformats.org/officeDocument/2006/relationships/image" Target="../media/image55.png"  /><Relationship Id="rId9" Type="http://schemas.openxmlformats.org/officeDocument/2006/relationships/image" Target="../media/image56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57.png"  /><Relationship Id="rId6" Type="http://schemas.openxmlformats.org/officeDocument/2006/relationships/image" Target="../media/image58.png"  /><Relationship Id="rId7" Type="http://schemas.openxmlformats.org/officeDocument/2006/relationships/image" Target="../media/image1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59.png"  /><Relationship Id="rId6" Type="http://schemas.openxmlformats.org/officeDocument/2006/relationships/image" Target="../media/image16.png"  /><Relationship Id="rId7" Type="http://schemas.openxmlformats.org/officeDocument/2006/relationships/image" Target="../media/image60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61.png"  /><Relationship Id="rId6" Type="http://schemas.openxmlformats.org/officeDocument/2006/relationships/image" Target="../media/image16.png"  /><Relationship Id="rId7" Type="http://schemas.openxmlformats.org/officeDocument/2006/relationships/image" Target="../media/image62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3.png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microsoft.com/office/2007/relationships/hdphoto" Target="../embeddings/oleObject1.wdp"  /><Relationship Id="rId6" Type="http://schemas.openxmlformats.org/officeDocument/2006/relationships/image" Target="../media/image16.png"  /><Relationship Id="rId7" Type="http://schemas.openxmlformats.org/officeDocument/2006/relationships/image" Target="../media/image17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64.png"  /><Relationship Id="rId6" Type="http://schemas.openxmlformats.org/officeDocument/2006/relationships/image" Target="../media/image65.png"  /><Relationship Id="rId7" Type="http://schemas.openxmlformats.org/officeDocument/2006/relationships/image" Target="../media/image66.png"  /><Relationship Id="rId8" Type="http://schemas.openxmlformats.org/officeDocument/2006/relationships/image" Target="../media/image67.png"  /><Relationship Id="rId9" Type="http://schemas.openxmlformats.org/officeDocument/2006/relationships/image" Target="../media/image16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68.png"  /><Relationship Id="rId6" Type="http://schemas.openxmlformats.org/officeDocument/2006/relationships/image" Target="../media/image69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70.png"  /><Relationship Id="rId6" Type="http://schemas.openxmlformats.org/officeDocument/2006/relationships/image" Target="../media/image71.png"  /><Relationship Id="rId7" Type="http://schemas.openxmlformats.org/officeDocument/2006/relationships/image" Target="../media/image7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73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Relationship Id="rId4" Type="http://schemas.microsoft.com/office/2007/relationships/hdphoto" Target="../embeddings/oleObject1.wdp"  /><Relationship Id="rId5" Type="http://schemas.openxmlformats.org/officeDocument/2006/relationships/image" Target="../media/image74.png"  /><Relationship Id="rId6" Type="http://schemas.openxmlformats.org/officeDocument/2006/relationships/image" Target="../media/image16.png"  /><Relationship Id="rId7" Type="http://schemas.openxmlformats.org/officeDocument/2006/relationships/image" Target="../media/image75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18.png"  /><Relationship Id="rId4" Type="http://schemas.openxmlformats.org/officeDocument/2006/relationships/image" Target="../media/image19.png"  /><Relationship Id="rId5" Type="http://schemas.microsoft.com/office/2007/relationships/hdphoto" Target="../embeddings/oleObject1.wdp"  /><Relationship Id="rId6" Type="http://schemas.openxmlformats.org/officeDocument/2006/relationships/image" Target="../media/image16.png"  /><Relationship Id="rId7" Type="http://schemas.openxmlformats.org/officeDocument/2006/relationships/image" Target="../media/image73.png"  /><Relationship Id="rId8" Type="http://schemas.openxmlformats.org/officeDocument/2006/relationships/image" Target="../media/image76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Relationship Id="rId6" Type="http://schemas.openxmlformats.org/officeDocument/2006/relationships/image" Target="../media/image18.png"  /><Relationship Id="rId7" Type="http://schemas.openxmlformats.org/officeDocument/2006/relationships/image" Target="../media/image19.png"  /><Relationship Id="rId8" Type="http://schemas.microsoft.com/office/2007/relationships/hdphoto" Target="../embeddings/oleObject1.wdp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celebtime.herokuapp.com" TargetMode="External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3.png"  /><Relationship Id="rId11" Type="http://schemas.openxmlformats.org/officeDocument/2006/relationships/image" Target="../media/image12.png"  /><Relationship Id="rId12" Type="http://schemas.openxmlformats.org/officeDocument/2006/relationships/image" Target="../media/image12.png"  /><Relationship Id="rId13" Type="http://schemas.openxmlformats.org/officeDocument/2006/relationships/image" Target="../media/image12.png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Relationship Id="rId4" Type="http://schemas.openxmlformats.org/officeDocument/2006/relationships/image" Target="../media/image12.png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Relationship Id="rId7" Type="http://schemas.openxmlformats.org/officeDocument/2006/relationships/image" Target="../media/image15.png"  /><Relationship Id="rId8" Type="http://schemas.openxmlformats.org/officeDocument/2006/relationships/image" Target="../media/image13.png"  /><Relationship Id="rId9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Relationship Id="rId6" Type="http://schemas.microsoft.com/office/2007/relationships/hdphoto" Target="../embeddings/oleObject1.wdp"  /><Relationship Id="rId7" Type="http://schemas.openxmlformats.org/officeDocument/2006/relationships/image" Target="../media/image20.png"  /><Relationship Id="rId8" Type="http://schemas.openxmlformats.org/officeDocument/2006/relationships/image" Target="../media/image2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Relationship Id="rId4" Type="http://schemas.openxmlformats.org/officeDocument/2006/relationships/image" Target="../media/image18.png"  /><Relationship Id="rId5" Type="http://schemas.openxmlformats.org/officeDocument/2006/relationships/image" Target="../media/image19.png"  /><Relationship Id="rId6" Type="http://schemas.microsoft.com/office/2007/relationships/hdphoto" Target="../embeddings/oleObject1.wdp"  /><Relationship Id="rId7" Type="http://schemas.openxmlformats.org/officeDocument/2006/relationships/image" Target="../media/image22.png"  /><Relationship Id="rId8" Type="http://schemas.openxmlformats.org/officeDocument/2006/relationships/image" Target="../media/image20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>
            <a:lumMod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876550"/>
            <a:ext cx="12192000" cy="3981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09926" y="1905001"/>
            <a:ext cx="5998744" cy="19812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>
          <a:xfrm>
            <a:off x="1466600" y="2176635"/>
            <a:ext cx="5444791" cy="1440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20000"/>
              </a:lnSpc>
              <a:defRPr lang="ko-KR" altLang="en-US"/>
            </a:pPr>
            <a:r>
              <a:rPr lang="en-US" altLang="ko-KR" sz="3700" b="0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MEAN</a:t>
            </a:r>
            <a:r>
              <a:rPr lang="ko-KR" altLang="en-US" sz="3700" b="0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스택을 활용한</a:t>
            </a:r>
            <a:endParaRPr lang="ko-KR" altLang="en-US" sz="3700" b="0" spc="600">
              <a:solidFill>
                <a:schemeClr val="bg2">
                  <a:lumMod val="25000"/>
                </a:schemeClr>
              </a:solidFill>
              <a:latin typeface="나눔스퀘어 ExtraBold"/>
              <a:ea typeface="나눔스퀘어 ExtraBold"/>
              <a:cs typeface="Segoe UI Black"/>
            </a:endParaRPr>
          </a:p>
          <a:p>
            <a:pPr eaLnBrk="1" hangingPunct="1">
              <a:lnSpc>
                <a:spcPct val="120000"/>
              </a:lnSpc>
              <a:defRPr lang="ko-KR" altLang="en-US"/>
            </a:pPr>
            <a:r>
              <a:rPr lang="ko-KR" altLang="en-US" sz="3700" b="0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</a:rPr>
              <a:t>에브리타임 서비스 </a:t>
            </a:r>
            <a:endParaRPr lang="ru-RU" altLang="ko-KR" sz="3700" b="0" spc="600">
              <a:solidFill>
                <a:schemeClr val="bg2">
                  <a:lumMod val="25000"/>
                </a:schemeClr>
              </a:solidFill>
              <a:latin typeface="나눔스퀘어 ExtraBold"/>
              <a:ea typeface="나눔스퀘어 ExtraBold"/>
              <a:cs typeface="Segoe UI Black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7580145" y="5407455"/>
            <a:ext cx="3793708" cy="11819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50000"/>
              </a:lnSpc>
              <a:defRPr lang="ko-KR" altLang="en-US"/>
            </a:pPr>
            <a:r>
              <a:rPr lang="ko-KR" altLang="en-US" sz="2400" b="0" spc="300">
                <a:solidFill>
                  <a:schemeClr val="bg1"/>
                </a:solidFill>
                <a:latin typeface="나눔스퀘어 Bold"/>
                <a:ea typeface="나눔스퀘어 Bold"/>
                <a:cs typeface="Calibri"/>
              </a:rPr>
              <a:t>정현성 김성일 반정원</a:t>
            </a:r>
            <a:endParaRPr lang="ko-KR" altLang="en-US" sz="2400" b="0" spc="300">
              <a:solidFill>
                <a:schemeClr val="bg1"/>
              </a:solidFill>
              <a:latin typeface="나눔스퀘어 Bold"/>
              <a:ea typeface="나눔스퀘어 Bold"/>
              <a:cs typeface="Calibri"/>
            </a:endParaRPr>
          </a:p>
          <a:p>
            <a:pPr eaLnBrk="1" hangingPunct="1">
              <a:lnSpc>
                <a:spcPct val="150000"/>
              </a:lnSpc>
              <a:defRPr lang="ko-KR" altLang="en-US"/>
            </a:pPr>
            <a:r>
              <a:rPr lang="ko-KR" altLang="en-US" sz="2400" b="0" spc="300">
                <a:solidFill>
                  <a:schemeClr val="bg1"/>
                </a:solidFill>
                <a:latin typeface="나눔스퀘어 Bold"/>
                <a:ea typeface="나눔스퀘어 Bold"/>
                <a:cs typeface="Calibri"/>
              </a:rPr>
              <a:t>이연재 최명진</a:t>
            </a:r>
            <a:endParaRPr lang="en-US" altLang="ko-KR" sz="2400" b="0" spc="300">
              <a:solidFill>
                <a:schemeClr val="bg1"/>
              </a:solidFill>
              <a:latin typeface="나눔스퀘어 Bold"/>
              <a:ea typeface="나눔스퀘어 Bold"/>
              <a:cs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6106276" y="5091668"/>
            <a:ext cx="1409700" cy="17358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lnSpc>
                <a:spcPct val="150000"/>
              </a:lnSpc>
              <a:defRPr lang="ko-KR" altLang="en-US"/>
            </a:pPr>
            <a:r>
              <a:rPr lang="en-US" altLang="ko-KR" sz="7200" b="0" spc="-150">
                <a:solidFill>
                  <a:schemeClr val="bg1"/>
                </a:solidFill>
                <a:latin typeface="나눔스퀘어 ExtraBold"/>
                <a:ea typeface="나눔스퀘어 ExtraBold"/>
                <a:cs typeface="Calibri"/>
              </a:rPr>
              <a:t>05</a:t>
            </a:r>
            <a:endParaRPr lang="ru-RU" altLang="ko-KR" sz="7200" b="0" spc="-150">
              <a:solidFill>
                <a:schemeClr val="bg1"/>
              </a:solidFill>
              <a:latin typeface="나눔스퀘어 ExtraBold"/>
              <a:ea typeface="나눔스퀘어 ExtraBold"/>
              <a:cs typeface="Calibri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4232" y="686753"/>
            <a:ext cx="3276600" cy="44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/>
              <a:t>Celeb Five</a:t>
            </a:r>
            <a:endParaRPr lang="ko-KR" alt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rgbClr val="418cff"/>
                </a:solidFill>
              </a:rPr>
              <a:t>EVERYTIME</a:t>
            </a:r>
            <a:endParaRPr lang="ko-KR" altLang="en-US" b="1">
              <a:solidFill>
                <a:srgbClr val="418cff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10137895" y="33294"/>
            <a:ext cx="2028940" cy="784857"/>
            <a:chOff x="10105810" y="33294"/>
            <a:chExt cx="2028940" cy="784857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920986" y="305075"/>
              <a:ext cx="899802" cy="2930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400" b="1">
                  <a:solidFill>
                    <a:schemeClr val="bg2">
                      <a:lumMod val="50000"/>
                    </a:schemeClr>
                  </a:solidFill>
                </a:rPr>
                <a:t>Log In</a:t>
              </a:r>
              <a:endParaRPr lang="ko-KR" altLang="en-US" sz="14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Main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5700340" y="1618974"/>
            <a:ext cx="6113397" cy="4897329"/>
            <a:chOff x="4044385" y="1618974"/>
            <a:chExt cx="7769352" cy="4897329"/>
          </a:xfrm>
        </p:grpSpPr>
        <p:sp>
          <p:nvSpPr>
            <p:cNvPr id="14" name="직사각형 13"/>
            <p:cNvSpPr/>
            <p:nvPr/>
          </p:nvSpPr>
          <p:spPr>
            <a:xfrm>
              <a:off x="4047433" y="1618974"/>
              <a:ext cx="7754112" cy="5974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44385" y="2295630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bg2">
                      <a:lumMod val="50000"/>
                    </a:schemeClr>
                  </a:solidFill>
                </a:rPr>
                <a:t>  Write your post here!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59625" y="2856461"/>
              <a:ext cx="7754112" cy="365984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764" y="2965236"/>
              <a:ext cx="542525" cy="530195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4592223" y="3061027"/>
              <a:ext cx="2337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Anonymous </a:t>
              </a:r>
              <a:endParaRPr lang="ko-KR" altLang="en-US" sz="1400" b="1" dirty="0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Navbar.component.html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19751" y="1598292"/>
            <a:ext cx="5304459" cy="4948934"/>
            <a:chOff x="6609581" y="-5189128"/>
            <a:chExt cx="4744112" cy="5268060"/>
          </a:xfrm>
        </p:grpSpPr>
        <p:pic>
          <p:nvPicPr>
            <p:cNvPr id="35" name="그림 34" descr="화면 캡처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581" y="-5189128"/>
              <a:ext cx="4744112" cy="5268060"/>
            </a:xfrm>
            <a:prstGeom prst="rect">
              <a:avLst/>
            </a:prstGeom>
          </p:spPr>
        </p:pic>
        <p:sp>
          <p:nvSpPr>
            <p:cNvPr id="36" name="모서리가 둥근 직사각형 35"/>
            <p:cNvSpPr/>
            <p:nvPr/>
          </p:nvSpPr>
          <p:spPr>
            <a:xfrm flipV="1">
              <a:off x="7656910" y="-3223262"/>
              <a:ext cx="252055" cy="22860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7679175" y="-2577958"/>
              <a:ext cx="229790" cy="28410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708" y="1618974"/>
            <a:ext cx="6252333" cy="4897329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8588641" y="-1016228"/>
            <a:ext cx="404467" cy="625233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1417279" y="1824050"/>
            <a:ext cx="1488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1407119" y="2464130"/>
            <a:ext cx="1488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그룹 30"/>
          <p:cNvGrpSpPr/>
          <p:nvPr/>
        </p:nvGrpSpPr>
        <p:grpSpPr>
          <a:xfrm>
            <a:off x="2680208" y="4790598"/>
            <a:ext cx="5438647" cy="504951"/>
            <a:chOff x="454152" y="2295631"/>
            <a:chExt cx="7754112" cy="481584"/>
          </a:xfrm>
        </p:grpSpPr>
        <p:sp>
          <p:nvSpPr>
            <p:cNvPr id="32" name="직사각형 31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dirty="0" smtClean="0">
                  <a:solidFill>
                    <a:schemeClr val="tx1"/>
                  </a:solidFill>
                </a:rPr>
                <a:t>로그인 여부에 따른 메뉴 표시 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5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5288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Register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/>
              <a:t>Register.component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65156" y="1523576"/>
            <a:ext cx="4867954" cy="5294240"/>
            <a:chOff x="364179" y="1431746"/>
            <a:chExt cx="4867954" cy="5677692"/>
          </a:xfrm>
        </p:grpSpPr>
        <p:pic>
          <p:nvPicPr>
            <p:cNvPr id="31" name="그림 30" descr="화면 캡처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79" y="1431746"/>
              <a:ext cx="4867954" cy="5677692"/>
            </a:xfrm>
            <a:prstGeom prst="rect">
              <a:avLst/>
            </a:prstGeom>
          </p:spPr>
        </p:pic>
        <p:sp>
          <p:nvSpPr>
            <p:cNvPr id="32" name="모서리가 둥근 직사각형 31"/>
            <p:cNvSpPr/>
            <p:nvPr/>
          </p:nvSpPr>
          <p:spPr>
            <a:xfrm>
              <a:off x="571500" y="4843574"/>
              <a:ext cx="1668780" cy="322786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모서리가 둥근 직사각형 33"/>
          <p:cNvSpPr/>
          <p:nvPr/>
        </p:nvSpPr>
        <p:spPr>
          <a:xfrm rot="16200000">
            <a:off x="592587" y="1346829"/>
            <a:ext cx="1091925" cy="176477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2212002" y="2086870"/>
            <a:ext cx="3579125" cy="504951"/>
            <a:chOff x="454152" y="2295631"/>
            <a:chExt cx="7754112" cy="481584"/>
          </a:xfrm>
        </p:grpSpPr>
        <p:sp>
          <p:nvSpPr>
            <p:cNvPr id="36" name="직사각형 35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5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개의 사용자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입력정보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cxnSp>
        <p:nvCxnSpPr>
          <p:cNvPr id="6" name="직선 화살표 연결선 5"/>
          <p:cNvCxnSpPr/>
          <p:nvPr/>
        </p:nvCxnSpPr>
        <p:spPr>
          <a:xfrm flipH="1">
            <a:off x="1605280" y="5005967"/>
            <a:ext cx="27038" cy="4712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9" y="5477237"/>
            <a:ext cx="5000001" cy="1177042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2225159" y="3539540"/>
            <a:ext cx="1028084" cy="492543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2570803" y="6149328"/>
            <a:ext cx="5611910" cy="504951"/>
            <a:chOff x="454152" y="2295631"/>
            <a:chExt cx="7754112" cy="481584"/>
          </a:xfrm>
        </p:grpSpPr>
        <p:sp>
          <p:nvSpPr>
            <p:cNvPr id="45" name="직사각형 44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>
                  <a:solidFill>
                    <a:schemeClr val="tx1"/>
                  </a:solidFill>
                </a:rPr>
                <a:t>[(</a:t>
              </a:r>
              <a:r>
                <a:rPr lang="en-US" altLang="ko-KR" sz="2400" dirty="0" err="1">
                  <a:solidFill>
                    <a:schemeClr val="tx1"/>
                  </a:solidFill>
                </a:rPr>
                <a:t>ngModel</a:t>
              </a:r>
              <a:r>
                <a:rPr lang="en-US" altLang="ko-KR" sz="2400" dirty="0">
                  <a:solidFill>
                    <a:schemeClr val="tx1"/>
                  </a:solidFill>
                </a:rPr>
                <a:t>)] </a:t>
              </a:r>
              <a:r>
                <a:rPr lang="en-US" altLang="ko-KR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 2-way </a:t>
              </a:r>
              <a:r>
                <a:rPr lang="en-US" altLang="ko-KR" sz="24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data-binding</a:t>
              </a:r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50" name="그룹 49"/>
          <p:cNvGrpSpPr/>
          <p:nvPr/>
        </p:nvGrpSpPr>
        <p:grpSpPr>
          <a:xfrm>
            <a:off x="8321395" y="1598381"/>
            <a:ext cx="3579125" cy="504951"/>
            <a:chOff x="454152" y="2295631"/>
            <a:chExt cx="7754112" cy="481584"/>
          </a:xfrm>
        </p:grpSpPr>
        <p:sp>
          <p:nvSpPr>
            <p:cNvPr id="51" name="직사각형 5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err="1" smtClean="0">
                  <a:solidFill>
                    <a:schemeClr val="tx1"/>
                  </a:solidFill>
                </a:rPr>
                <a:t>Validate.service.ts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39" name="그림 38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09" y="2245960"/>
            <a:ext cx="6432832" cy="2033366"/>
          </a:xfrm>
          <a:prstGeom prst="rect">
            <a:avLst/>
          </a:prstGeom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01" y="3231955"/>
            <a:ext cx="3433044" cy="3548024"/>
          </a:xfrm>
          <a:prstGeom prst="rect">
            <a:avLst/>
          </a:prstGeom>
        </p:spPr>
      </p:pic>
      <p:grpSp>
        <p:nvGrpSpPr>
          <p:cNvPr id="53" name="그룹 52"/>
          <p:cNvGrpSpPr/>
          <p:nvPr/>
        </p:nvGrpSpPr>
        <p:grpSpPr>
          <a:xfrm>
            <a:off x="5376758" y="4602998"/>
            <a:ext cx="3894207" cy="504951"/>
            <a:chOff x="454152" y="2295631"/>
            <a:chExt cx="7754112" cy="481584"/>
          </a:xfrm>
        </p:grpSpPr>
        <p:sp>
          <p:nvSpPr>
            <p:cNvPr id="54" name="직사각형 53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사용자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입력값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검증 추가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4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5288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Register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사용자 등록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7" y="1680824"/>
            <a:ext cx="4326245" cy="5048172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2761983" y="5637763"/>
            <a:ext cx="409618" cy="111645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l="12874" t="10887" r="61730" b="38899"/>
          <a:stretch/>
        </p:blipFill>
        <p:spPr>
          <a:xfrm>
            <a:off x="5951622" y="1622131"/>
            <a:ext cx="4644413" cy="5165558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 rot="16200000">
            <a:off x="8022063" y="223191"/>
            <a:ext cx="409618" cy="448602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Login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34" name="그림 33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0" y="1621456"/>
            <a:ext cx="4782217" cy="4972744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 rot="16200000">
            <a:off x="944689" y="882691"/>
            <a:ext cx="1132766" cy="26269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rcRect l="20338" t="10336" r="27227" b="35935"/>
          <a:stretch/>
        </p:blipFill>
        <p:spPr>
          <a:xfrm>
            <a:off x="5158868" y="3959495"/>
            <a:ext cx="6693695" cy="2837546"/>
          </a:xfrm>
          <a:prstGeom prst="rect">
            <a:avLst/>
          </a:prstGeom>
        </p:spPr>
      </p:pic>
      <p:pic>
        <p:nvPicPr>
          <p:cNvPr id="35" name="그림 34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91" y="1629788"/>
            <a:ext cx="6626163" cy="2231012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731754" y="2029095"/>
            <a:ext cx="3290824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err="1" smtClean="0">
                  <a:solidFill>
                    <a:schemeClr val="tx1"/>
                  </a:solidFill>
                </a:rPr>
                <a:t>localStorage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에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33" name="모서리가 둥근 직사각형 32"/>
          <p:cNvSpPr/>
          <p:nvPr/>
        </p:nvSpPr>
        <p:spPr>
          <a:xfrm rot="16200000">
            <a:off x="7419923" y="-626797"/>
            <a:ext cx="242852" cy="474962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/>
        </p:nvGrpSpPr>
        <p:grpSpPr>
          <a:xfrm>
            <a:off x="8701933" y="3556263"/>
            <a:ext cx="3290824" cy="504951"/>
            <a:chOff x="454152" y="2295631"/>
            <a:chExt cx="7754112" cy="481584"/>
          </a:xfrm>
        </p:grpSpPr>
        <p:sp>
          <p:nvSpPr>
            <p:cNvPr id="39" name="직사각형 38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JSON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형태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라우터 및 메뉴 소개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sp>
        <p:nvSpPr>
          <p:cNvPr id="30" name="직사각형 29"/>
          <p:cNvSpPr/>
          <p:nvPr/>
        </p:nvSpPr>
        <p:spPr>
          <a:xfrm>
            <a:off x="457200" y="1618974"/>
            <a:ext cx="7754112" cy="5974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chemeClr val="tx1"/>
                </a:solidFill>
              </a:rPr>
              <a:t>Angular Routing?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54152" y="2295630"/>
            <a:ext cx="7754112" cy="138229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bg2">
                    <a:lumMod val="50000"/>
                  </a:schemeClr>
                </a:solidFill>
              </a:rPr>
              <a:t>페이지 이동에도 페이지 </a:t>
            </a:r>
            <a:r>
              <a:rPr lang="ko-KR" altLang="en-US" sz="2400" dirty="0" err="1" smtClean="0">
                <a:solidFill>
                  <a:schemeClr val="bg2">
                    <a:lumMod val="50000"/>
                  </a:schemeClr>
                </a:solidFill>
              </a:rPr>
              <a:t>리프레쉬가</a:t>
            </a:r>
            <a:r>
              <a:rPr lang="ko-KR" altLang="en-US" sz="2400" dirty="0" smtClean="0">
                <a:solidFill>
                  <a:schemeClr val="bg2">
                    <a:lumMod val="50000"/>
                  </a:schemeClr>
                </a:solidFill>
              </a:rPr>
              <a:t> 없고</a:t>
            </a:r>
            <a:r>
              <a:rPr lang="en-US" altLang="ko-KR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altLang="ko-KR" sz="2400" dirty="0" err="1" smtClean="0">
                <a:solidFill>
                  <a:schemeClr val="bg2">
                    <a:lumMod val="50000"/>
                  </a:schemeClr>
                </a:solidFill>
              </a:rPr>
              <a:t>url</a:t>
            </a:r>
            <a:r>
              <a:rPr lang="ko-KR" altLang="en-US" sz="2400" dirty="0" smtClean="0">
                <a:solidFill>
                  <a:schemeClr val="bg2">
                    <a:lumMod val="50000"/>
                  </a:schemeClr>
                </a:solidFill>
              </a:rPr>
              <a:t>에 따라 다른 페이지 템플릿을 일정한 영역에 불러와 주는 역할</a:t>
            </a:r>
            <a:endParaRPr lang="ko-KR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69392" y="3906243"/>
            <a:ext cx="7754112" cy="26100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974" y="4005485"/>
            <a:ext cx="504825" cy="4476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07" y="4005485"/>
            <a:ext cx="542525" cy="5301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02504" y="4216503"/>
            <a:ext cx="6945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구현방법</a:t>
            </a:r>
            <a:endParaRPr lang="en-US" altLang="ko-KR" sz="2400" dirty="0" smtClean="0"/>
          </a:p>
          <a:p>
            <a:pPr marL="457200" indent="-457200">
              <a:buAutoNum type="arabicPeriod"/>
            </a:pPr>
            <a:r>
              <a:rPr lang="en-US" altLang="ko-KR" sz="2400" dirty="0" smtClean="0"/>
              <a:t>app-</a:t>
            </a:r>
            <a:r>
              <a:rPr lang="en-US" altLang="ko-KR" sz="2400" dirty="0" err="1" smtClean="0"/>
              <a:t>routing.module.ts</a:t>
            </a:r>
            <a:r>
              <a:rPr lang="ko-KR" altLang="en-US" sz="2400" dirty="0" smtClean="0"/>
              <a:t>에 컴포넌트 등록</a:t>
            </a:r>
            <a:endParaRPr lang="en-US" altLang="ko-KR" sz="2400" dirty="0" smtClean="0"/>
          </a:p>
          <a:p>
            <a:pPr marL="457200" indent="-457200">
              <a:buAutoNum type="arabicPeriod"/>
            </a:pPr>
            <a:r>
              <a:rPr lang="en-US" altLang="ko-KR" sz="2400" dirty="0" smtClean="0"/>
              <a:t>Angular Routing</a:t>
            </a:r>
            <a:r>
              <a:rPr lang="ko-KR" altLang="en-US" sz="2400" dirty="0" smtClean="0"/>
              <a:t>을 이용하기 위해 </a:t>
            </a:r>
            <a:r>
              <a:rPr lang="en-US" altLang="ko-KR" sz="2400" dirty="0" err="1" smtClean="0"/>
              <a:t>RouterModule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등록</a:t>
            </a:r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36" name="직사각형 35"/>
          <p:cNvSpPr/>
          <p:nvPr/>
        </p:nvSpPr>
        <p:spPr>
          <a:xfrm>
            <a:off x="8393229" y="1618974"/>
            <a:ext cx="3426594" cy="4897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사진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229" y="1618974"/>
            <a:ext cx="3496433" cy="48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공지사항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7" y="1680824"/>
            <a:ext cx="4256803" cy="49500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/>
          <a:srcRect l="354" t="7622" r="69561" b="69890"/>
          <a:stretch/>
        </p:blipFill>
        <p:spPr>
          <a:xfrm>
            <a:off x="7263787" y="1882612"/>
            <a:ext cx="4653254" cy="1876588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5020056" y="1630135"/>
            <a:ext cx="3962400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smtClean="0">
                  <a:solidFill>
                    <a:schemeClr val="tx1"/>
                  </a:solidFill>
                </a:rPr>
                <a:t>Bootstrap dropdown</a:t>
              </a:r>
              <a:r>
                <a:rPr lang="ko-KR" altLang="en-US" sz="2400" dirty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메뉴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073" y="3964757"/>
            <a:ext cx="5143166" cy="2663365"/>
          </a:xfrm>
          <a:prstGeom prst="rect">
            <a:avLst/>
          </a:prstGeom>
        </p:spPr>
      </p:pic>
      <p:sp>
        <p:nvSpPr>
          <p:cNvPr id="23" name="모서리가 둥근 직사각형 22"/>
          <p:cNvSpPr/>
          <p:nvPr/>
        </p:nvSpPr>
        <p:spPr>
          <a:xfrm rot="16200000">
            <a:off x="2408157" y="3840060"/>
            <a:ext cx="407172" cy="366950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4670545" y="3598268"/>
            <a:ext cx="3066288" cy="613364"/>
            <a:chOff x="6528298" y="2177573"/>
            <a:chExt cx="7754112" cy="58498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6528298" y="2177573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학교홈페이지 링크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4" name="직선 화살표 연결선 23"/>
          <p:cNvCxnSpPr/>
          <p:nvPr/>
        </p:nvCxnSpPr>
        <p:spPr>
          <a:xfrm flipV="1">
            <a:off x="4446498" y="5674814"/>
            <a:ext cx="1218210" cy="19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학식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rcRect l="19115" t="22703" r="20053" b="39202"/>
          <a:stretch/>
        </p:blipFill>
        <p:spPr>
          <a:xfrm>
            <a:off x="476277" y="1788353"/>
            <a:ext cx="7789110" cy="2743718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7100316" y="1769524"/>
            <a:ext cx="3962400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아코디언을 활용한 식단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7"/>
          <a:srcRect l="20483" t="17090" r="20231" b="28668"/>
          <a:stretch/>
        </p:blipFill>
        <p:spPr>
          <a:xfrm>
            <a:off x="3894746" y="2646780"/>
            <a:ext cx="7572394" cy="38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Notice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셔틀버스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1" y="1746314"/>
            <a:ext cx="10850489" cy="5013994"/>
          </a:xfrm>
          <a:prstGeom prst="rect">
            <a:avLst/>
          </a:prstGeom>
        </p:spPr>
      </p:pic>
      <p:sp>
        <p:nvSpPr>
          <p:cNvPr id="35" name="모서리가 둥근 직사각형 34"/>
          <p:cNvSpPr/>
          <p:nvPr/>
        </p:nvSpPr>
        <p:spPr>
          <a:xfrm rot="16200000">
            <a:off x="10496955" y="3608455"/>
            <a:ext cx="422064" cy="91893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68" y="1676650"/>
            <a:ext cx="3687259" cy="4944331"/>
          </a:xfrm>
          <a:prstGeom prst="rect">
            <a:avLst/>
          </a:prstGeom>
        </p:spPr>
      </p:pic>
      <p:cxnSp>
        <p:nvCxnSpPr>
          <p:cNvPr id="36" name="직선 화살표 연결선 35"/>
          <p:cNvCxnSpPr/>
          <p:nvPr/>
        </p:nvCxnSpPr>
        <p:spPr>
          <a:xfrm flipH="1">
            <a:off x="9246108" y="4067920"/>
            <a:ext cx="98468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그룹 36"/>
          <p:cNvGrpSpPr/>
          <p:nvPr/>
        </p:nvGrpSpPr>
        <p:grpSpPr>
          <a:xfrm>
            <a:off x="7264908" y="4933331"/>
            <a:ext cx="3962400" cy="504951"/>
            <a:chOff x="454152" y="2295631"/>
            <a:chExt cx="7754112" cy="481584"/>
          </a:xfrm>
        </p:grpSpPr>
        <p:sp>
          <p:nvSpPr>
            <p:cNvPr id="38" name="직사각형 3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Modal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을 활용한 셔틀버스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5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66659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Timetable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시간표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rcRect l="20614" t="18538" r="19912" b="19708"/>
          <a:stretch/>
        </p:blipFill>
        <p:spPr>
          <a:xfrm>
            <a:off x="590592" y="1542145"/>
            <a:ext cx="9419682" cy="5163455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7818120" y="1772580"/>
            <a:ext cx="3962400" cy="504951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Table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을 활용한 시간표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23212" y="1544064"/>
            <a:ext cx="6705908" cy="5006459"/>
            <a:chOff x="223212" y="1544064"/>
            <a:chExt cx="6401108" cy="50064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212" y="1653194"/>
              <a:ext cx="6022511" cy="4897329"/>
            </a:xfrm>
            <a:prstGeom prst="rect">
              <a:avLst/>
            </a:prstGeom>
          </p:spPr>
        </p:pic>
        <p:sp>
          <p:nvSpPr>
            <p:cNvPr id="34" name="모서리가 둥근 직사각형 33"/>
            <p:cNvSpPr/>
            <p:nvPr/>
          </p:nvSpPr>
          <p:spPr>
            <a:xfrm>
              <a:off x="873760" y="2804160"/>
              <a:ext cx="4531360" cy="312928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468994" y="1544064"/>
              <a:ext cx="1420766" cy="504951"/>
              <a:chOff x="454152" y="2295631"/>
              <a:chExt cx="7754112" cy="481584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>
                    <a:solidFill>
                      <a:schemeClr val="tx1"/>
                    </a:solidFill>
                  </a:rPr>
                  <a:t>b</a:t>
                </a:r>
                <a:r>
                  <a:rPr lang="en-US" altLang="ko-KR" sz="2400" dirty="0" smtClean="0">
                    <a:solidFill>
                      <a:schemeClr val="tx1"/>
                    </a:solidFill>
                  </a:rPr>
                  <a:t>oard.js</a:t>
                </a:r>
              </a:p>
            </p:txBody>
          </p:sp>
          <p:pic>
            <p:nvPicPr>
              <p:cNvPr id="46" name="그림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  <p:grpSp>
          <p:nvGrpSpPr>
            <p:cNvPr id="30" name="그룹 29"/>
            <p:cNvGrpSpPr/>
            <p:nvPr/>
          </p:nvGrpSpPr>
          <p:grpSpPr>
            <a:xfrm>
              <a:off x="3137916" y="4913011"/>
              <a:ext cx="3486404" cy="504951"/>
              <a:chOff x="454152" y="2295631"/>
              <a:chExt cx="7754112" cy="481584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smtClean="0">
                    <a:solidFill>
                      <a:schemeClr val="tx1"/>
                    </a:solidFill>
                  </a:rPr>
                  <a:t>1. </a:t>
                </a:r>
                <a:r>
                  <a:rPr lang="ko-KR" altLang="en-US" sz="2400" dirty="0" smtClean="0">
                    <a:solidFill>
                      <a:schemeClr val="tx1"/>
                    </a:solidFill>
                  </a:rPr>
                  <a:t>필요한 스키마 생성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</p:grpSp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24" y="1726308"/>
            <a:ext cx="4272280" cy="4694818"/>
          </a:xfrm>
          <a:prstGeom prst="rect">
            <a:avLst/>
          </a:prstGeom>
        </p:spPr>
      </p:pic>
      <p:sp>
        <p:nvSpPr>
          <p:cNvPr id="49" name="모서리가 둥근 직사각형 48"/>
          <p:cNvSpPr/>
          <p:nvPr/>
        </p:nvSpPr>
        <p:spPr>
          <a:xfrm rot="16200000">
            <a:off x="8735949" y="1928239"/>
            <a:ext cx="409705" cy="69189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 rot="16200000">
            <a:off x="8690227" y="3517836"/>
            <a:ext cx="419865" cy="69189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rot="16200000">
            <a:off x="8695307" y="5024390"/>
            <a:ext cx="409705" cy="69189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11554" y="1157967"/>
            <a:ext cx="2236421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baseline="-25000"/>
          </a:p>
        </p:txBody>
      </p:sp>
      <p:sp>
        <p:nvSpPr>
          <p:cNvPr id="13" name="Shape 505"/>
          <p:cNvSpPr/>
          <p:nvPr/>
        </p:nvSpPr>
        <p:spPr>
          <a:xfrm flipV="1">
            <a:off x="2233261" y="2381251"/>
            <a:ext cx="7551962" cy="15594"/>
          </a:xfrm>
          <a:prstGeom prst="line">
            <a:avLst/>
          </a:prstGeom>
          <a:noFill/>
          <a:ln w="25400" cap="flat">
            <a:solidFill>
              <a:srgbClr val="565656"/>
            </a:solidFill>
            <a:prstDash val="solid"/>
            <a:miter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algn="ctr">
              <a:defRPr lang="ko-KR"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ko-KR"/>
          </a:p>
        </p:txBody>
      </p:sp>
      <p:sp>
        <p:nvSpPr>
          <p:cNvPr id="14" name="Shape 506"/>
          <p:cNvSpPr/>
          <p:nvPr/>
        </p:nvSpPr>
        <p:spPr>
          <a:xfrm>
            <a:off x="628767" y="1503576"/>
            <a:ext cx="1666065" cy="1649568"/>
          </a:xfrm>
          <a:prstGeom prst="ellipse">
            <a:avLst/>
          </a:prstGeom>
          <a:solidFill>
            <a:srgbClr val="565656"/>
          </a:solidFill>
          <a:ln w="3175" cap="flat">
            <a:noFill/>
            <a:miter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algn="ctr">
              <a:defRPr lang="ko-KR"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ko-KR"/>
          </a:p>
        </p:txBody>
      </p:sp>
      <p:sp>
        <p:nvSpPr>
          <p:cNvPr id="15" name="Shape 507"/>
          <p:cNvSpPr/>
          <p:nvPr/>
        </p:nvSpPr>
        <p:spPr>
          <a:xfrm>
            <a:off x="932429" y="2167617"/>
            <a:ext cx="1058736" cy="438310"/>
          </a:xfrm>
          <a:prstGeom prst="rect">
            <a:avLst/>
          </a:prstGeom>
          <a:noFill/>
          <a:ln w="3175" cap="flat">
            <a:noFill/>
            <a:miter/>
          </a:ln>
          <a:effectLst/>
        </p:spPr>
        <p:txBody>
          <a:bodyPr wrap="square" lIns="38100" tIns="38100" rIns="38100" bIns="38100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pPr lvl="0">
              <a:defRPr lang="ko-KR" altLang="en-US"/>
            </a:pPr>
            <a:r>
              <a:rPr lang="en-US" sz="2400">
                <a:latin typeface="나눔스퀘어 Bold"/>
                <a:ea typeface="나눔스퀘어 Bold"/>
              </a:rPr>
              <a:t>START</a:t>
            </a:r>
            <a:endParaRPr lang="ko-KR" sz="2400">
              <a:latin typeface="나눔스퀘어 Bold"/>
              <a:ea typeface="나눔스퀘어 Bold"/>
            </a:endParaRPr>
          </a:p>
        </p:txBody>
      </p:sp>
      <p:grpSp>
        <p:nvGrpSpPr>
          <p:cNvPr id="16" name="Group 503"/>
          <p:cNvGrpSpPr/>
          <p:nvPr/>
        </p:nvGrpSpPr>
        <p:grpSpPr>
          <a:xfrm rot="0">
            <a:off x="2340543" y="2748643"/>
            <a:ext cx="7715020" cy="3743216"/>
            <a:chOff x="0" y="879101"/>
            <a:chExt cx="5206951" cy="4031167"/>
          </a:xfrm>
        </p:grpSpPr>
        <p:sp>
          <p:nvSpPr>
            <p:cNvPr id="17" name="Shape 498"/>
            <p:cNvSpPr/>
            <p:nvPr/>
          </p:nvSpPr>
          <p:spPr>
            <a:xfrm>
              <a:off x="0" y="879101"/>
              <a:ext cx="5206950" cy="873112"/>
            </a:xfrm>
            <a:prstGeom prst="rect">
              <a:avLst/>
            </a:prstGeom>
            <a:noFill/>
            <a:ln w="3175" cap="flat">
              <a:noFill/>
              <a:miter/>
            </a:ln>
            <a:effectLst/>
          </p:spPr>
          <p:txBody>
            <a:bodyPr wrap="square" lIns="38100" tIns="38100" rIns="38100" bIns="38100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pPr lvl="0" algn="ctr">
                <a:defRPr lang="ko-KR" altLang="en-US"/>
              </a:pPr>
              <a:r>
                <a:rPr lang="ko-KR" altLang="en-US" sz="3000">
                  <a:latin typeface="나눔스퀘어 Bold"/>
                  <a:ea typeface="나눔스퀘어 Bold"/>
                </a:rPr>
                <a:t>목표 &amp; 계획</a:t>
              </a:r>
              <a:endParaRPr lang="ko-KR" altLang="en-US" sz="3000">
                <a:latin typeface="나눔스퀘어 Bold"/>
                <a:ea typeface="나눔스퀘어 Bold"/>
              </a:endParaRPr>
            </a:p>
          </p:txBody>
        </p:sp>
        <p:sp>
          <p:nvSpPr>
            <p:cNvPr id="18" name="Shape 499"/>
            <p:cNvSpPr/>
            <p:nvPr/>
          </p:nvSpPr>
          <p:spPr>
            <a:xfrm>
              <a:off x="0" y="2410070"/>
              <a:ext cx="5057971" cy="2500199"/>
            </a:xfrm>
            <a:prstGeom prst="rect">
              <a:avLst/>
            </a:prstGeom>
            <a:noFill/>
            <a:ln w="3175" cap="flat">
              <a:noFill/>
              <a:miter/>
            </a:ln>
            <a:effectLst/>
          </p:spPr>
          <p:txBody>
            <a:bodyPr wrap="square" lIns="38100" tIns="38100" rIns="38100" bIns="38100" anchor="t">
              <a:norm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/>
                <a:t>   목표 : 전국 최고의 대학교 커뮤니티 구축 </a:t>
              </a:r>
              <a:endParaRPr lang="ko-KR" altLang="en-US" sz="2800"/>
            </a:p>
            <a:p>
              <a:pPr>
                <a:lnSpc>
                  <a:spcPct val="150000"/>
                </a:lnSpc>
                <a:defRPr lang="ko-KR" altLang="en-US"/>
              </a:pPr>
              <a:endParaRPr lang="ko-KR" altLang="en-US" sz="2800"/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/>
                <a:t>   계획 :</a:t>
              </a:r>
              <a:r>
                <a:rPr lang="en-US" altLang="ko-KR" sz="2800"/>
                <a:t> </a:t>
              </a:r>
              <a:r>
                <a:rPr lang="ko-KR" altLang="en-US" sz="2800"/>
                <a:t>셀럽파이브 회사 설립 및 역할 분담</a:t>
              </a:r>
              <a:endParaRPr lang="ko-KR" altLang="en-US" sz="2800"/>
            </a:p>
          </p:txBody>
        </p:sp>
        <p:grpSp>
          <p:nvGrpSpPr>
            <p:cNvPr id="19" name="Group 502"/>
            <p:cNvGrpSpPr/>
            <p:nvPr/>
          </p:nvGrpSpPr>
          <p:grpSpPr>
            <a:xfrm rot="0">
              <a:off x="43157" y="1967466"/>
              <a:ext cx="4674924" cy="0"/>
              <a:chOff x="0" y="0"/>
              <a:chExt cx="4674923" cy="0"/>
            </a:xfrm>
          </p:grpSpPr>
          <p:sp>
            <p:nvSpPr>
              <p:cNvPr id="20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/>
              </a:ln>
              <a:effectLst/>
            </p:spPr>
            <p:txBody>
              <a:bodyPr wrap="square" lIns="38100" tIns="38100" rIns="38100" bIns="38100" anchor="ctr">
                <a:noAutofit/>
              </a:bodyPr>
              <a:lstStyle/>
              <a:p>
                <a:pPr algn="ctr">
                  <a:defRPr lang="ko-KR"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lang="ko-KR"/>
              </a:p>
            </p:txBody>
          </p:sp>
          <p:sp>
            <p:nvSpPr>
              <p:cNvPr id="21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/>
              </a:ln>
              <a:effectLst/>
            </p:spPr>
            <p:txBody>
              <a:bodyPr wrap="square" lIns="38100" tIns="38100" rIns="38100" bIns="38100" anchor="ctr">
                <a:noAutofit/>
              </a:bodyPr>
              <a:lstStyle/>
              <a:p>
                <a:pPr algn="ctr">
                  <a:defRPr lang="ko-KR"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lang="ko-KR"/>
              </a:p>
            </p:txBody>
          </p:sp>
        </p:grpSp>
      </p:grpSp>
      <p:sp>
        <p:nvSpPr>
          <p:cNvPr id="23" name="TextBox 7"/>
          <p:cNvSpPr txBox="1">
            <a:spLocks noChangeArrowheads="1"/>
          </p:cNvSpPr>
          <p:nvPr/>
        </p:nvSpPr>
        <p:spPr>
          <a:xfrm>
            <a:off x="573454" y="469860"/>
            <a:ext cx="4714624" cy="642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defRPr lang="ko-KR" altLang="en-US"/>
            </a:pPr>
            <a:r>
              <a:rPr lang="en-US" altLang="ko-KR" b="1" spc="300">
                <a:latin typeface="나눔스퀘어 Bold"/>
                <a:ea typeface="나눔스퀘어 Bold"/>
                <a:cs typeface="Calibri"/>
              </a:rPr>
              <a:t>Our Plan</a:t>
            </a:r>
            <a:endParaRPr lang="en-US" altLang="ko-KR" b="1" spc="300">
              <a:latin typeface="나눔스퀘어 Bold"/>
              <a:ea typeface="나눔스퀘어 Bold"/>
              <a:cs typeface="Calibri"/>
            </a:endParaRPr>
          </a:p>
        </p:txBody>
      </p:sp>
      <p:sp>
        <p:nvSpPr>
          <p:cNvPr id="25" name="Shape 506"/>
          <p:cNvSpPr/>
          <p:nvPr/>
        </p:nvSpPr>
        <p:spPr>
          <a:xfrm>
            <a:off x="9786372" y="1462757"/>
            <a:ext cx="1666065" cy="1649568"/>
          </a:xfrm>
          <a:prstGeom prst="ellipse">
            <a:avLst/>
          </a:prstGeom>
          <a:solidFill>
            <a:srgbClr val="565656"/>
          </a:solidFill>
          <a:ln w="3175" cap="flat">
            <a:noFill/>
            <a:miter/>
          </a:ln>
          <a:effectLst/>
        </p:spPr>
        <p:txBody>
          <a:bodyPr wrap="square" lIns="38100" tIns="38100" rIns="38100" bIns="38100" anchor="ctr">
            <a:noAutofit/>
          </a:bodyPr>
          <a:lstStyle/>
          <a:p>
            <a:pPr algn="ctr">
              <a:defRPr lang="ko-KR"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altLang="ko-KR"/>
              <a:t>END</a:t>
            </a:r>
            <a:endParaRPr lang="en-US" altLang="ko-KR"/>
          </a:p>
        </p:txBody>
      </p:sp>
      <p:pic>
        <p:nvPicPr>
          <p:cNvPr id="2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97456" y="5593851"/>
            <a:ext cx="718552" cy="718552"/>
          </a:xfrm>
          <a:prstGeom prst="rect">
            <a:avLst/>
          </a:prstGeom>
        </p:spPr>
      </p:pic>
      <p:pic>
        <p:nvPicPr>
          <p:cNvPr id="2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7457" y="4273957"/>
            <a:ext cx="718552" cy="718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222" y="1713358"/>
            <a:ext cx="5431418" cy="48965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23" y="4553455"/>
            <a:ext cx="6193126" cy="938641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701810" y="5780761"/>
            <a:ext cx="3215231" cy="519743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3.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게시판 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DB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331097" y="1680824"/>
            <a:ext cx="5537026" cy="5127521"/>
            <a:chOff x="6438756" y="1618612"/>
            <a:chExt cx="5537026" cy="5127521"/>
          </a:xfrm>
        </p:grpSpPr>
        <p:grpSp>
          <p:nvGrpSpPr>
            <p:cNvPr id="35" name="그룹 34"/>
            <p:cNvGrpSpPr/>
            <p:nvPr/>
          </p:nvGrpSpPr>
          <p:grpSpPr>
            <a:xfrm>
              <a:off x="6438756" y="1618612"/>
              <a:ext cx="5311030" cy="4639948"/>
              <a:chOff x="6438756" y="1618612"/>
              <a:chExt cx="5311030" cy="4931910"/>
            </a:xfrm>
          </p:grpSpPr>
          <p:pic>
            <p:nvPicPr>
              <p:cNvPr id="42" name="그림 41" descr="화면 캡처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8756" y="1653193"/>
                <a:ext cx="5311030" cy="4897329"/>
              </a:xfrm>
              <a:prstGeom prst="rect">
                <a:avLst/>
              </a:prstGeom>
            </p:spPr>
          </p:pic>
          <p:sp>
            <p:nvSpPr>
              <p:cNvPr id="43" name="모서리가 둥근 직사각형 42"/>
              <p:cNvSpPr/>
              <p:nvPr/>
            </p:nvSpPr>
            <p:spPr>
              <a:xfrm>
                <a:off x="6956100" y="1618612"/>
                <a:ext cx="2310328" cy="395331"/>
              </a:xfrm>
              <a:prstGeom prst="roundRect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모서리가 둥근 직사각형 43"/>
              <p:cNvSpPr/>
              <p:nvPr/>
            </p:nvSpPr>
            <p:spPr>
              <a:xfrm>
                <a:off x="6832501" y="5204923"/>
                <a:ext cx="4184738" cy="1345599"/>
              </a:xfrm>
              <a:prstGeom prst="roundRect">
                <a:avLst/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8727588" y="3160201"/>
              <a:ext cx="3215231" cy="519743"/>
              <a:chOff x="454152" y="2295631"/>
              <a:chExt cx="7754112" cy="481584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smtClean="0">
                    <a:solidFill>
                      <a:schemeClr val="tx1"/>
                    </a:solidFill>
                  </a:rPr>
                  <a:t>2. </a:t>
                </a:r>
                <a:r>
                  <a:rPr lang="ko-KR" altLang="en-US" sz="2400" dirty="0" smtClean="0">
                    <a:solidFill>
                      <a:schemeClr val="tx1"/>
                    </a:solidFill>
                  </a:rPr>
                  <a:t>작성한 글을 검증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그림 4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  <p:grpSp>
          <p:nvGrpSpPr>
            <p:cNvPr id="37" name="그룹 36"/>
            <p:cNvGrpSpPr/>
            <p:nvPr/>
          </p:nvGrpSpPr>
          <p:grpSpPr>
            <a:xfrm>
              <a:off x="8758110" y="6241182"/>
              <a:ext cx="3217672" cy="504951"/>
              <a:chOff x="454152" y="2295631"/>
              <a:chExt cx="7754112" cy="481584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454152" y="2295631"/>
                <a:ext cx="7754112" cy="4815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err="1" smtClean="0">
                    <a:solidFill>
                      <a:schemeClr val="tx1"/>
                    </a:solidFill>
                  </a:rPr>
                  <a:t>list.component.ts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그림 3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3174" y="2314878"/>
                <a:ext cx="504824" cy="447675"/>
              </a:xfrm>
              <a:prstGeom prst="rect">
                <a:avLst/>
              </a:prstGeom>
            </p:spPr>
          </p:pic>
        </p:grpSp>
      </p:grpSp>
      <p:sp>
        <p:nvSpPr>
          <p:cNvPr id="45" name="모서리가 둥근 직사각형 44"/>
          <p:cNvSpPr/>
          <p:nvPr/>
        </p:nvSpPr>
        <p:spPr>
          <a:xfrm rot="16200000">
            <a:off x="8315252" y="1650291"/>
            <a:ext cx="480116" cy="41441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화살표 연결선 45"/>
          <p:cNvCxnSpPr/>
          <p:nvPr/>
        </p:nvCxnSpPr>
        <p:spPr>
          <a:xfrm flipH="1">
            <a:off x="9794240" y="3935579"/>
            <a:ext cx="15790" cy="617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 rot="16200000">
            <a:off x="8495610" y="1947227"/>
            <a:ext cx="938153" cy="61931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2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95" y="1612554"/>
            <a:ext cx="5756298" cy="13314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95" y="3147548"/>
            <a:ext cx="5797005" cy="160554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195" y="4985608"/>
            <a:ext cx="5288752" cy="18723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5386" y="1617798"/>
            <a:ext cx="5771655" cy="4974890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8480961" y="5921804"/>
            <a:ext cx="3215231" cy="519743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3.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게시판 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DB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출력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34" name="모서리가 둥근 직사각형 33"/>
          <p:cNvSpPr/>
          <p:nvPr/>
        </p:nvSpPr>
        <p:spPr>
          <a:xfrm rot="16200000">
            <a:off x="2980722" y="-414681"/>
            <a:ext cx="212262" cy="484818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3598481" y="2104476"/>
            <a:ext cx="0" cy="1130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2267521" y="4600884"/>
            <a:ext cx="8319" cy="384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6"/>
          <p:cNvSpPr/>
          <p:nvPr/>
        </p:nvSpPr>
        <p:spPr>
          <a:xfrm rot="16200000">
            <a:off x="2140922" y="3051095"/>
            <a:ext cx="1415193" cy="528421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9" name="직선 화살표 연결선 38"/>
          <p:cNvCxnSpPr/>
          <p:nvPr/>
        </p:nvCxnSpPr>
        <p:spPr>
          <a:xfrm flipV="1">
            <a:off x="5503816" y="5693202"/>
            <a:ext cx="641570" cy="305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7473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게시판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Dashboard</a:t>
            </a:r>
            <a:endParaRPr lang="ko-KR" altLang="en-US" sz="20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rcRect l="22302" t="55988" r="60571" b="22356"/>
          <a:stretch/>
        </p:blipFill>
        <p:spPr>
          <a:xfrm>
            <a:off x="162060" y="1668313"/>
            <a:ext cx="3565396" cy="25359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rcRect l="19385" t="7154" r="21316" b="4581"/>
          <a:stretch/>
        </p:blipFill>
        <p:spPr>
          <a:xfrm>
            <a:off x="3727456" y="1668312"/>
            <a:ext cx="6006223" cy="5028878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>
          <a:xfrm rot="16200000">
            <a:off x="548712" y="3558445"/>
            <a:ext cx="356538" cy="4874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918086" y="3986452"/>
            <a:ext cx="2898218" cy="2530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/>
          <a:srcRect l="20886" t="12808" r="68447" b="81202"/>
          <a:stretch/>
        </p:blipFill>
        <p:spPr>
          <a:xfrm>
            <a:off x="1213560" y="4943708"/>
            <a:ext cx="1950721" cy="6162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8"/>
          <a:srcRect l="22506" t="80091" r="23858" b="8757"/>
          <a:stretch/>
        </p:blipFill>
        <p:spPr>
          <a:xfrm>
            <a:off x="2195806" y="2444038"/>
            <a:ext cx="9809019" cy="1147157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 rot="16200000" flipH="1">
            <a:off x="8465588" y="6364744"/>
            <a:ext cx="202970" cy="2925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화살표 연결선 28"/>
          <p:cNvCxnSpPr>
            <a:stCxn id="28" idx="2"/>
          </p:cNvCxnSpPr>
          <p:nvPr/>
        </p:nvCxnSpPr>
        <p:spPr>
          <a:xfrm flipV="1">
            <a:off x="8713323" y="3439886"/>
            <a:ext cx="1170906" cy="30711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9"/>
          <a:srcRect l="20212" t="12787" r="67006" b="81768"/>
          <a:stretch/>
        </p:blipFill>
        <p:spPr>
          <a:xfrm>
            <a:off x="8878881" y="4210944"/>
            <a:ext cx="2337652" cy="5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공개토큰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비밀토큰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52" y="1520723"/>
            <a:ext cx="9405624" cy="1534049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96" y="2935705"/>
            <a:ext cx="9293159" cy="3780157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10027941" y="2010159"/>
            <a:ext cx="1476345" cy="655298"/>
            <a:chOff x="454152" y="2295631"/>
            <a:chExt cx="7754112" cy="481584"/>
          </a:xfrm>
        </p:grpSpPr>
        <p:sp>
          <p:nvSpPr>
            <p:cNvPr id="35" name="직사각형 34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미완성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6637" y="2314878"/>
              <a:ext cx="1801361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6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발급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8" y="1612554"/>
            <a:ext cx="6820166" cy="4930486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 flipH="1">
            <a:off x="3341799" y="2347476"/>
            <a:ext cx="1373087" cy="29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>
            <a:off x="662760" y="3434314"/>
            <a:ext cx="1373087" cy="29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/>
          <p:cNvGrpSpPr/>
          <p:nvPr/>
        </p:nvGrpSpPr>
        <p:grpSpPr>
          <a:xfrm>
            <a:off x="6655028" y="1726309"/>
            <a:ext cx="1698448" cy="519743"/>
            <a:chOff x="454154" y="2295630"/>
            <a:chExt cx="7754111" cy="481584"/>
          </a:xfrm>
        </p:grpSpPr>
        <p:sp>
          <p:nvSpPr>
            <p:cNvPr id="42" name="직사각형 41"/>
            <p:cNvSpPr/>
            <p:nvPr/>
          </p:nvSpPr>
          <p:spPr>
            <a:xfrm>
              <a:off x="454154" y="2295630"/>
              <a:ext cx="7754111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caCert.js</a:t>
              </a: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29" name="그림 28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7" y="4850595"/>
            <a:ext cx="2632230" cy="1384485"/>
          </a:xfrm>
          <a:prstGeom prst="rect">
            <a:avLst/>
          </a:prstGeom>
        </p:spPr>
      </p:pic>
      <p:sp>
        <p:nvSpPr>
          <p:cNvPr id="51" name="모서리가 둥근 직사각형 50"/>
          <p:cNvSpPr/>
          <p:nvPr/>
        </p:nvSpPr>
        <p:spPr>
          <a:xfrm rot="16200000">
            <a:off x="7466078" y="4216061"/>
            <a:ext cx="1354168" cy="263223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/>
          <p:cNvGrpSpPr/>
          <p:nvPr/>
        </p:nvGrpSpPr>
        <p:grpSpPr>
          <a:xfrm>
            <a:off x="8610487" y="4569399"/>
            <a:ext cx="2406752" cy="519743"/>
            <a:chOff x="454152" y="2295631"/>
            <a:chExt cx="7754112" cy="481584"/>
          </a:xfrm>
        </p:grpSpPr>
        <p:sp>
          <p:nvSpPr>
            <p:cNvPr id="48" name="직사각형 4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루트폴더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저장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2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발급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3" y="1722833"/>
            <a:ext cx="6472208" cy="4339747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566637" y="5849622"/>
            <a:ext cx="3313290" cy="519743"/>
            <a:chOff x="454152" y="2295631"/>
            <a:chExt cx="7754112" cy="481584"/>
          </a:xfrm>
        </p:grpSpPr>
        <p:sp>
          <p:nvSpPr>
            <p:cNvPr id="42" name="직사각형 41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Cert.component.html</a:t>
              </a: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49" name="모서리가 둥근 직사각형 48"/>
          <p:cNvSpPr/>
          <p:nvPr/>
        </p:nvSpPr>
        <p:spPr>
          <a:xfrm rot="16200000">
            <a:off x="2329083" y="231178"/>
            <a:ext cx="383816" cy="390870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60" y="1734545"/>
            <a:ext cx="4944165" cy="4950736"/>
          </a:xfrm>
          <a:prstGeom prst="rect">
            <a:avLst/>
          </a:prstGeom>
        </p:spPr>
      </p:pic>
      <p:sp>
        <p:nvSpPr>
          <p:cNvPr id="51" name="모서리가 둥근 직사각형 50"/>
          <p:cNvSpPr/>
          <p:nvPr/>
        </p:nvSpPr>
        <p:spPr>
          <a:xfrm rot="16200000">
            <a:off x="7708571" y="939517"/>
            <a:ext cx="1702381" cy="328460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>
            <a:off x="4475345" y="2136560"/>
            <a:ext cx="2442114" cy="130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그룹 46"/>
          <p:cNvGrpSpPr/>
          <p:nvPr/>
        </p:nvGrpSpPr>
        <p:grpSpPr>
          <a:xfrm>
            <a:off x="8946005" y="1519569"/>
            <a:ext cx="3047749" cy="519743"/>
            <a:chOff x="454152" y="2295631"/>
            <a:chExt cx="7754112" cy="481584"/>
          </a:xfrm>
        </p:grpSpPr>
        <p:sp>
          <p:nvSpPr>
            <p:cNvPr id="48" name="직사각형 4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err="1" smtClean="0">
                  <a:solidFill>
                    <a:schemeClr val="tx1"/>
                  </a:solidFill>
                </a:rPr>
                <a:t>Cert.component.ts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>
            <a:off x="7520794" y="6218555"/>
            <a:ext cx="4472960" cy="519743"/>
            <a:chOff x="454152" y="2295631"/>
            <a:chExt cx="7754112" cy="481584"/>
          </a:xfrm>
        </p:grpSpPr>
        <p:sp>
          <p:nvSpPr>
            <p:cNvPr id="37" name="직사각형 36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인증서 저장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dashboard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이동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50" name="모서리가 둥근 직사각형 49"/>
          <p:cNvSpPr/>
          <p:nvPr/>
        </p:nvSpPr>
        <p:spPr>
          <a:xfrm rot="16200000">
            <a:off x="9280022" y="3649243"/>
            <a:ext cx="203729" cy="93593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 rot="16200000">
            <a:off x="8896380" y="4003534"/>
            <a:ext cx="219334" cy="322766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6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7" y="1587780"/>
            <a:ext cx="5215232" cy="5109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발급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 rot="16200000">
            <a:off x="3719866" y="2389691"/>
            <a:ext cx="413537" cy="61696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5675135" y="2274123"/>
            <a:ext cx="6338279" cy="3412948"/>
            <a:chOff x="5688866" y="3188523"/>
            <a:chExt cx="6338279" cy="3412948"/>
          </a:xfrm>
        </p:grpSpPr>
        <p:sp>
          <p:nvSpPr>
            <p:cNvPr id="31" name="직사각형 30"/>
            <p:cNvSpPr/>
            <p:nvPr/>
          </p:nvSpPr>
          <p:spPr>
            <a:xfrm>
              <a:off x="5688866" y="3188523"/>
              <a:ext cx="6338279" cy="341294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5818318" y="3330519"/>
              <a:ext cx="6079374" cy="2974028"/>
              <a:chOff x="5776347" y="1681631"/>
              <a:chExt cx="6079374" cy="3579738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35664" y="1681631"/>
                <a:ext cx="320057" cy="427398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6347" y="1713076"/>
                <a:ext cx="639305" cy="74195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926467" y="2583713"/>
                <a:ext cx="584591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 smtClean="0"/>
                  <a:t>- </a:t>
                </a:r>
                <a:r>
                  <a:rPr lang="ko-KR" altLang="en-US" sz="2400" dirty="0" err="1" smtClean="0"/>
                  <a:t>키쌍</a:t>
                </a:r>
                <a:r>
                  <a:rPr lang="ko-KR" altLang="en-US" sz="2400" dirty="0" smtClean="0"/>
                  <a:t> 생성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</a:t>
                </a:r>
                <a:r>
                  <a:rPr lang="en-US" altLang="ko-KR" sz="2400" dirty="0" err="1" smtClean="0"/>
                  <a:t>Pem</a:t>
                </a:r>
                <a:r>
                  <a:rPr lang="en-US" altLang="ko-KR" sz="2400" dirty="0" smtClean="0"/>
                  <a:t> </a:t>
                </a:r>
                <a:r>
                  <a:rPr lang="ko-KR" altLang="en-US" sz="2400" dirty="0" smtClean="0"/>
                  <a:t>형식 변환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</a:t>
                </a:r>
                <a:r>
                  <a:rPr lang="ko-KR" altLang="en-US" sz="2400" dirty="0" smtClean="0"/>
                  <a:t>로컬스토리지에 개인키 저장</a:t>
                </a:r>
                <a:r>
                  <a:rPr lang="en-US" altLang="ko-KR" sz="2400" dirty="0" smtClean="0"/>
                  <a:t>, </a:t>
                </a:r>
                <a:r>
                  <a:rPr lang="en-US" altLang="ko-KR" sz="2400" dirty="0" err="1" smtClean="0"/>
                  <a:t>req</a:t>
                </a:r>
                <a:r>
                  <a:rPr lang="en-US" altLang="ko-KR" sz="2400" dirty="0" smtClean="0"/>
                  <a:t> </a:t>
                </a:r>
                <a:r>
                  <a:rPr lang="ko-KR" altLang="en-US" sz="2400" dirty="0" smtClean="0"/>
                  <a:t>생성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users/cert</a:t>
                </a:r>
                <a:r>
                  <a:rPr lang="ko-KR" altLang="en-US" sz="2400" dirty="0" smtClean="0"/>
                  <a:t>에 </a:t>
                </a:r>
                <a:r>
                  <a:rPr lang="en-US" altLang="ko-KR" sz="2400" dirty="0" smtClean="0"/>
                  <a:t>post </a:t>
                </a:r>
                <a:r>
                  <a:rPr lang="ko-KR" altLang="en-US" sz="2400" dirty="0" smtClean="0"/>
                  <a:t>형식으로 </a:t>
                </a:r>
                <a:r>
                  <a:rPr lang="en-US" altLang="ko-KR" sz="2400" dirty="0" err="1" smtClean="0"/>
                  <a:t>req</a:t>
                </a:r>
                <a:r>
                  <a:rPr lang="ko-KR" altLang="en-US" sz="2400" dirty="0" smtClean="0"/>
                  <a:t>를 전송</a:t>
                </a:r>
                <a:r>
                  <a:rPr lang="en-US" altLang="ko-KR" sz="2400" dirty="0" smtClean="0"/>
                  <a:t>,</a:t>
                </a:r>
                <a:r>
                  <a:rPr lang="ko-KR" altLang="en-US" sz="2400" dirty="0" smtClean="0"/>
                  <a:t>서버의 응답</a:t>
                </a:r>
                <a:endParaRPr lang="en-US" altLang="ko-KR" sz="2400" dirty="0" smtClean="0"/>
              </a:p>
              <a:p>
                <a:r>
                  <a:rPr lang="en-US" altLang="ko-KR" sz="2400" dirty="0" smtClean="0"/>
                  <a:t>- </a:t>
                </a:r>
                <a:r>
                  <a:rPr lang="ko-KR" altLang="en-US" sz="2400" dirty="0" smtClean="0"/>
                  <a:t>인증서를 로컬스토리지에 저장</a:t>
                </a:r>
                <a:endParaRPr lang="en-US" altLang="ko-KR" sz="2400" dirty="0" smtClean="0"/>
              </a:p>
              <a:p>
                <a:endParaRPr lang="ko-KR" altLang="en-US" sz="2400" dirty="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6547648" y="1836766"/>
                <a:ext cx="2195299" cy="51974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400" dirty="0" err="1" smtClean="0">
                    <a:solidFill>
                      <a:schemeClr val="tx1"/>
                    </a:solidFill>
                  </a:rPr>
                  <a:t>Auth.service.ts</a:t>
                </a:r>
                <a:endParaRPr lang="en-US" altLang="ko-KR" sz="24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모서리가 둥근 직사각형 38"/>
          <p:cNvSpPr/>
          <p:nvPr/>
        </p:nvSpPr>
        <p:spPr>
          <a:xfrm rot="16200000">
            <a:off x="2905332" y="5368681"/>
            <a:ext cx="712470" cy="165834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8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 routes/users.js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 rot="16200000">
            <a:off x="3719866" y="2389691"/>
            <a:ext cx="413537" cy="61696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1" y="1544063"/>
            <a:ext cx="4240899" cy="2273957"/>
          </a:xfrm>
          <a:prstGeom prst="rect">
            <a:avLst/>
          </a:prstGeom>
        </p:spPr>
      </p:pic>
      <p:sp>
        <p:nvSpPr>
          <p:cNvPr id="39" name="모서리가 둥근 직사각형 38"/>
          <p:cNvSpPr/>
          <p:nvPr/>
        </p:nvSpPr>
        <p:spPr>
          <a:xfrm rot="16200000">
            <a:off x="1505944" y="262335"/>
            <a:ext cx="247392" cy="280464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29"/>
          <p:cNvSpPr/>
          <p:nvPr/>
        </p:nvSpPr>
        <p:spPr>
          <a:xfrm rot="16200000">
            <a:off x="1553148" y="908326"/>
            <a:ext cx="1514320" cy="427298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22" y="1550626"/>
            <a:ext cx="2962688" cy="5146660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32" y="1540961"/>
            <a:ext cx="4296375" cy="5172368"/>
          </a:xfrm>
          <a:prstGeom prst="rect">
            <a:avLst/>
          </a:prstGeom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7" y="4032312"/>
            <a:ext cx="3381847" cy="1314633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3123110" y="6184238"/>
            <a:ext cx="2763673" cy="519743"/>
            <a:chOff x="454152" y="2295631"/>
            <a:chExt cx="7754112" cy="481584"/>
          </a:xfrm>
        </p:grpSpPr>
        <p:sp>
          <p:nvSpPr>
            <p:cNvPr id="37" name="직사각형 36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사용자 정보 설정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9275064" y="6252172"/>
            <a:ext cx="2759828" cy="519743"/>
            <a:chOff x="454152" y="2295631"/>
            <a:chExt cx="7754112" cy="481584"/>
          </a:xfrm>
        </p:grpSpPr>
        <p:sp>
          <p:nvSpPr>
            <p:cNvPr id="28" name="직사각형 2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err="1" smtClean="0">
                  <a:solidFill>
                    <a:schemeClr val="tx1"/>
                  </a:solidFill>
                </a:rPr>
                <a:t>발급자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정보 설정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41" name="모서리가 둥근 직사각형 40"/>
          <p:cNvSpPr/>
          <p:nvPr/>
        </p:nvSpPr>
        <p:spPr>
          <a:xfrm rot="16200000">
            <a:off x="1281034" y="3041910"/>
            <a:ext cx="1351519" cy="332271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/>
          <p:cNvGrpSpPr/>
          <p:nvPr/>
        </p:nvGrpSpPr>
        <p:grpSpPr>
          <a:xfrm>
            <a:off x="332891" y="5295210"/>
            <a:ext cx="4481387" cy="519743"/>
            <a:chOff x="454152" y="2295631"/>
            <a:chExt cx="7754112" cy="481584"/>
          </a:xfrm>
        </p:grpSpPr>
        <p:sp>
          <p:nvSpPr>
            <p:cNvPr id="44" name="직사각형 43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인증서 발급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JSON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형식 리턴</a:t>
              </a:r>
              <a:endParaRPr lang="en-US" altLang="ko-KR" sz="2400" dirty="0">
                <a:solidFill>
                  <a:schemeClr val="tx1"/>
                </a:solidFill>
              </a:endParaRPr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sp>
        <p:nvSpPr>
          <p:cNvPr id="47" name="직사각형 46"/>
          <p:cNvSpPr/>
          <p:nvPr/>
        </p:nvSpPr>
        <p:spPr>
          <a:xfrm>
            <a:off x="6788524" y="3767637"/>
            <a:ext cx="1822864" cy="5197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smtClean="0">
                <a:solidFill>
                  <a:schemeClr val="tx1"/>
                </a:solidFill>
              </a:rPr>
              <a:t>인증서 생성</a:t>
            </a:r>
            <a:endParaRPr lang="en-US" altLang="ko-KR" sz="2400" dirty="0" smtClean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 rot="16200000">
            <a:off x="5277788" y="1201380"/>
            <a:ext cx="234706" cy="93320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 rot="16200000">
            <a:off x="8233054" y="1309053"/>
            <a:ext cx="251733" cy="7008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8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6" y="1576149"/>
            <a:ext cx="4719060" cy="5129452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81" y="1726308"/>
            <a:ext cx="9030960" cy="4797742"/>
          </a:xfrm>
          <a:prstGeom prst="rect">
            <a:avLst/>
          </a:prstGeom>
        </p:spPr>
      </p:pic>
      <p:sp>
        <p:nvSpPr>
          <p:cNvPr id="39" name="모서리가 둥근 직사각형 38"/>
          <p:cNvSpPr/>
          <p:nvPr/>
        </p:nvSpPr>
        <p:spPr>
          <a:xfrm rot="16200000">
            <a:off x="1033378" y="5765795"/>
            <a:ext cx="449180" cy="143043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1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963777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Notice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Timetable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Board</a:t>
            </a:r>
            <a:endParaRPr lang="ko-KR" altLang="en-US" sz="2000" b="1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인증서 삭제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246108" y="701354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Dashboard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rcRect l="90352" t="7777" r="1402" b="88480"/>
          <a:stretch/>
        </p:blipFill>
        <p:spPr>
          <a:xfrm>
            <a:off x="486296" y="1638951"/>
            <a:ext cx="2043362" cy="521710"/>
          </a:xfrm>
          <a:prstGeom prst="rect">
            <a:avLst/>
          </a:prstGeom>
        </p:spPr>
      </p:pic>
      <p:sp>
        <p:nvSpPr>
          <p:cNvPr id="49" name="모서리가 둥근 직사각형 48"/>
          <p:cNvSpPr/>
          <p:nvPr/>
        </p:nvSpPr>
        <p:spPr>
          <a:xfrm rot="16200000">
            <a:off x="1709549" y="1303702"/>
            <a:ext cx="420692" cy="115535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rcRect l="20877" t="13080" r="20965" b="81618"/>
          <a:stretch/>
        </p:blipFill>
        <p:spPr>
          <a:xfrm>
            <a:off x="381322" y="2376874"/>
            <a:ext cx="10635917" cy="545433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1" y="3176079"/>
            <a:ext cx="9414114" cy="3556644"/>
          </a:xfrm>
          <a:prstGeom prst="rect">
            <a:avLst/>
          </a:prstGeom>
        </p:spPr>
      </p:pic>
      <p:cxnSp>
        <p:nvCxnSpPr>
          <p:cNvPr id="20" name="직선 화살표 연결선 19"/>
          <p:cNvCxnSpPr/>
          <p:nvPr/>
        </p:nvCxnSpPr>
        <p:spPr>
          <a:xfrm flipH="1">
            <a:off x="1973179" y="2091727"/>
            <a:ext cx="5050" cy="333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H="1">
            <a:off x="1973179" y="2826410"/>
            <a:ext cx="5050" cy="333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419697" y="3121382"/>
            <a:ext cx="9414114" cy="3659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11554" y="1157967"/>
            <a:ext cx="2236421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baseline="-25000"/>
          </a:p>
        </p:txBody>
      </p:sp>
      <p:grpSp>
        <p:nvGrpSpPr>
          <p:cNvPr id="16" name="Group 503"/>
          <p:cNvGrpSpPr/>
          <p:nvPr/>
        </p:nvGrpSpPr>
        <p:grpSpPr>
          <a:xfrm rot="0">
            <a:off x="2340543" y="2748643"/>
            <a:ext cx="7715020" cy="3743216"/>
            <a:chOff x="0" y="879101"/>
            <a:chExt cx="5206951" cy="4031167"/>
          </a:xfrm>
        </p:grpSpPr>
        <p:sp>
          <p:nvSpPr>
            <p:cNvPr id="17" name="Shape 498"/>
            <p:cNvSpPr/>
            <p:nvPr/>
          </p:nvSpPr>
          <p:spPr>
            <a:xfrm>
              <a:off x="0" y="879101"/>
              <a:ext cx="5206950" cy="873112"/>
            </a:xfrm>
            <a:prstGeom prst="rect">
              <a:avLst/>
            </a:prstGeom>
            <a:noFill/>
            <a:ln w="3175" cap="flat">
              <a:noFill/>
              <a:miter/>
            </a:ln>
            <a:effectLst/>
          </p:spPr>
          <p:txBody>
            <a:bodyPr wrap="square" lIns="38100" tIns="38100" rIns="38100" bIns="38100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pPr lvl="0" algn="ctr">
                <a:defRPr lang="ko-KR" altLang="en-US"/>
              </a:pPr>
              <a:r>
                <a:rPr lang="ko-KR" altLang="en-US" sz="3000">
                  <a:latin typeface="나눔스퀘어 Bold"/>
                  <a:ea typeface="나눔스퀘어 Bold"/>
                </a:rPr>
                <a:t>주제 선정 이유</a:t>
              </a:r>
              <a:endParaRPr lang="ko-KR" altLang="en-US" sz="3000">
                <a:latin typeface="나눔스퀘어 Bold"/>
                <a:ea typeface="나눔스퀘어 Bold"/>
              </a:endParaRPr>
            </a:p>
          </p:txBody>
        </p:sp>
        <p:sp>
          <p:nvSpPr>
            <p:cNvPr id="18" name="Shape 499"/>
            <p:cNvSpPr/>
            <p:nvPr/>
          </p:nvSpPr>
          <p:spPr>
            <a:xfrm>
              <a:off x="0" y="2410070"/>
              <a:ext cx="5057971" cy="2500199"/>
            </a:xfrm>
            <a:prstGeom prst="rect">
              <a:avLst/>
            </a:prstGeom>
            <a:noFill/>
            <a:ln w="3175" cap="flat">
              <a:noFill/>
              <a:miter/>
            </a:ln>
            <a:effectLst/>
          </p:spPr>
          <p:txBody>
            <a:bodyPr wrap="square" lIns="38100" tIns="38100" rIns="38100" bIns="38100" anchor="t">
              <a:normAutofit/>
            </a:bodyPr>
            <a:lstStyle/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/>
                <a:t>   에프리타임은 어플이다라는 인식 </a:t>
              </a:r>
              <a:endParaRPr lang="ko-KR" altLang="en-US" sz="2800"/>
            </a:p>
            <a:p>
              <a:pPr>
                <a:lnSpc>
                  <a:spcPct val="150000"/>
                </a:lnSpc>
                <a:defRPr lang="ko-KR" altLang="en-US"/>
              </a:pPr>
              <a:endParaRPr lang="ko-KR" altLang="en-US" sz="2800"/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/>
                <a:t>   로그인이 더 간편한 방법은 없을까?</a:t>
              </a:r>
              <a:endParaRPr lang="ko-KR" altLang="en-US" sz="2800"/>
            </a:p>
          </p:txBody>
        </p:sp>
        <p:grpSp>
          <p:nvGrpSpPr>
            <p:cNvPr id="19" name="Group 502"/>
            <p:cNvGrpSpPr/>
            <p:nvPr/>
          </p:nvGrpSpPr>
          <p:grpSpPr>
            <a:xfrm rot="0">
              <a:off x="43157" y="1967466"/>
              <a:ext cx="4674924" cy="0"/>
              <a:chOff x="0" y="0"/>
              <a:chExt cx="4674923" cy="0"/>
            </a:xfrm>
          </p:grpSpPr>
          <p:sp>
            <p:nvSpPr>
              <p:cNvPr id="20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/>
              </a:ln>
              <a:effectLst/>
            </p:spPr>
            <p:txBody>
              <a:bodyPr wrap="square" lIns="38100" tIns="38100" rIns="38100" bIns="38100" anchor="ctr">
                <a:noAutofit/>
              </a:bodyPr>
              <a:lstStyle/>
              <a:p>
                <a:pPr algn="ctr">
                  <a:defRPr lang="ko-KR"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lang="ko-KR"/>
              </a:p>
            </p:txBody>
          </p:sp>
          <p:sp>
            <p:nvSpPr>
              <p:cNvPr id="21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/>
              </a:ln>
              <a:effectLst/>
            </p:spPr>
            <p:txBody>
              <a:bodyPr wrap="square" lIns="38100" tIns="38100" rIns="38100" bIns="38100" anchor="ctr">
                <a:noAutofit/>
              </a:bodyPr>
              <a:lstStyle/>
              <a:p>
                <a:pPr algn="ctr">
                  <a:defRPr lang="ko-KR"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lang="ko-KR"/>
              </a:p>
            </p:txBody>
          </p:sp>
        </p:grpSp>
      </p:grpSp>
      <p:sp>
        <p:nvSpPr>
          <p:cNvPr id="23" name="TextBox 7"/>
          <p:cNvSpPr txBox="1">
            <a:spLocks noChangeArrowheads="1"/>
          </p:cNvSpPr>
          <p:nvPr/>
        </p:nvSpPr>
        <p:spPr>
          <a:xfrm>
            <a:off x="573454" y="469860"/>
            <a:ext cx="4714624" cy="642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defRPr lang="ko-KR" altLang="en-US"/>
            </a:pPr>
            <a:r>
              <a:rPr lang="ko-KR" altLang="en-US" b="1" spc="300">
                <a:latin typeface="나눔스퀘어 Bold"/>
                <a:ea typeface="나눔스퀘어 Bold"/>
                <a:cs typeface="Calibri"/>
              </a:rPr>
              <a:t>주제 선정</a:t>
            </a:r>
            <a:endParaRPr lang="ko-KR" altLang="en-US" b="1" spc="300">
              <a:latin typeface="나눔스퀘어 Bold"/>
              <a:ea typeface="나눔스퀘어 Bold"/>
              <a:cs typeface="Calibri"/>
            </a:endParaRPr>
          </a:p>
        </p:txBody>
      </p:sp>
      <p:pic>
        <p:nvPicPr>
          <p:cNvPr id="2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97456" y="5593851"/>
            <a:ext cx="718552" cy="718552"/>
          </a:xfrm>
          <a:prstGeom prst="rect">
            <a:avLst/>
          </a:prstGeom>
        </p:spPr>
      </p:pic>
      <p:pic>
        <p:nvPicPr>
          <p:cNvPr id="2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97457" y="4273957"/>
            <a:ext cx="718552" cy="718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전자서명 간편 로그인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2358200"/>
            <a:ext cx="11652786" cy="303194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775158" y="2358200"/>
            <a:ext cx="5989588" cy="21015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Routers/user.js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" y="1566208"/>
            <a:ext cx="4142924" cy="5155434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2418557" y="2135101"/>
            <a:ext cx="3259402" cy="519743"/>
            <a:chOff x="454152" y="2295631"/>
            <a:chExt cx="7754112" cy="481584"/>
          </a:xfrm>
        </p:grpSpPr>
        <p:sp>
          <p:nvSpPr>
            <p:cNvPr id="20" name="직사각형 19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DB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에서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정보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읽어옴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0" name="그룹 29"/>
          <p:cNvGrpSpPr/>
          <p:nvPr/>
        </p:nvGrpSpPr>
        <p:grpSpPr>
          <a:xfrm>
            <a:off x="3661162" y="2921945"/>
            <a:ext cx="4921364" cy="519743"/>
            <a:chOff x="454152" y="2295631"/>
            <a:chExt cx="7754112" cy="481584"/>
          </a:xfrm>
        </p:grpSpPr>
        <p:sp>
          <p:nvSpPr>
            <p:cNvPr id="31" name="직사각형 30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인증서 객체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전자서명값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등 생성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3980224" y="4311561"/>
            <a:ext cx="5226806" cy="2410081"/>
            <a:chOff x="454152" y="2295631"/>
            <a:chExt cx="7754112" cy="2233135"/>
          </a:xfrm>
        </p:grpSpPr>
        <p:sp>
          <p:nvSpPr>
            <p:cNvPr id="34" name="직사각형 33"/>
            <p:cNvSpPr/>
            <p:nvPr/>
          </p:nvSpPr>
          <p:spPr>
            <a:xfrm>
              <a:off x="454152" y="2295631"/>
              <a:ext cx="7754112" cy="2233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dirty="0" smtClean="0">
                  <a:solidFill>
                    <a:schemeClr val="tx1"/>
                  </a:solidFill>
                </a:rPr>
                <a:t>4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가지 검증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전자서명이 유효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?</a:t>
              </a: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사용자 인증서가 유효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?</a:t>
              </a: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시간차이 확인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  <a:p>
              <a:pPr marL="457200" indent="-457200">
                <a:buAutoNum type="arabicPeriod"/>
              </a:pPr>
              <a:r>
                <a:rPr lang="ko-KR" altLang="en-US" sz="2400" dirty="0" smtClean="0">
                  <a:solidFill>
                    <a:schemeClr val="tx1"/>
                  </a:solidFill>
                </a:rPr>
                <a:t>요청자가 인증서 소유자인지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6" y="1551227"/>
            <a:ext cx="3401360" cy="2603678"/>
          </a:xfrm>
          <a:prstGeom prst="rect">
            <a:avLst/>
          </a:prstGeom>
        </p:spPr>
      </p:pic>
      <p:sp>
        <p:nvSpPr>
          <p:cNvPr id="36" name="모서리가 둥근 직사각형 35"/>
          <p:cNvSpPr/>
          <p:nvPr/>
        </p:nvSpPr>
        <p:spPr>
          <a:xfrm rot="16200000">
            <a:off x="9097789" y="1154387"/>
            <a:ext cx="2577717" cy="340135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직선 화살표 연결선 36"/>
          <p:cNvCxnSpPr>
            <a:stCxn id="34" idx="3"/>
          </p:cNvCxnSpPr>
          <p:nvPr/>
        </p:nvCxnSpPr>
        <p:spPr>
          <a:xfrm flipV="1">
            <a:off x="9207030" y="4143925"/>
            <a:ext cx="901995" cy="1372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>
            <a:off x="9068965" y="1046464"/>
            <a:ext cx="3008709" cy="519743"/>
            <a:chOff x="454152" y="2295631"/>
            <a:chExt cx="7754112" cy="481584"/>
          </a:xfrm>
        </p:grpSpPr>
        <p:sp>
          <p:nvSpPr>
            <p:cNvPr id="39" name="직사각형 38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공개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/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비밀토큰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생성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8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12901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Main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Login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1" y="686753"/>
            <a:ext cx="393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로그인 성공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862648" y="3744712"/>
            <a:ext cx="3436636" cy="421326"/>
            <a:chOff x="454152" y="2295631"/>
            <a:chExt cx="7754112" cy="481584"/>
          </a:xfrm>
        </p:grpSpPr>
        <p:sp>
          <p:nvSpPr>
            <p:cNvPr id="42" name="직사각형 41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클릭하여 간편 로그인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3" name="그림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pic>
        <p:nvPicPr>
          <p:cNvPr id="24" name="그림 23" descr="화면 캡처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r="1871" b="28566"/>
          <a:stretch/>
        </p:blipFill>
        <p:spPr>
          <a:xfrm>
            <a:off x="82457" y="1624428"/>
            <a:ext cx="5181473" cy="1981709"/>
          </a:xfrm>
          <a:prstGeom prst="rect">
            <a:avLst/>
          </a:prstGeom>
        </p:spPr>
      </p:pic>
      <p:sp>
        <p:nvSpPr>
          <p:cNvPr id="44" name="모서리가 둥근 직사각형 43"/>
          <p:cNvSpPr/>
          <p:nvPr/>
        </p:nvSpPr>
        <p:spPr>
          <a:xfrm rot="16200000">
            <a:off x="942719" y="2377735"/>
            <a:ext cx="291154" cy="150796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화살표 연결선 48"/>
          <p:cNvCxnSpPr/>
          <p:nvPr/>
        </p:nvCxnSpPr>
        <p:spPr>
          <a:xfrm flipH="1" flipV="1">
            <a:off x="1444279" y="3362147"/>
            <a:ext cx="15553" cy="3614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8"/>
          <a:srcRect l="20000" t="12924" r="20527" b="5205"/>
          <a:stretch/>
        </p:blipFill>
        <p:spPr>
          <a:xfrm>
            <a:off x="5231510" y="1624428"/>
            <a:ext cx="6719790" cy="5203379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 flipH="1">
            <a:off x="1315082" y="2615282"/>
            <a:ext cx="32248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/>
          <p:cNvGrpSpPr/>
          <p:nvPr/>
        </p:nvGrpSpPr>
        <p:grpSpPr>
          <a:xfrm>
            <a:off x="8451661" y="2356493"/>
            <a:ext cx="3436636" cy="421326"/>
            <a:chOff x="454152" y="2295631"/>
            <a:chExt cx="7754112" cy="481584"/>
          </a:xfrm>
        </p:grpSpPr>
        <p:sp>
          <p:nvSpPr>
            <p:cNvPr id="34" name="직사각형 33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공개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</a:t>
              </a:r>
              <a:r>
                <a:rPr lang="ko-KR" altLang="en-US" sz="2400" dirty="0" err="1" smtClean="0">
                  <a:solidFill>
                    <a:schemeClr val="tx1"/>
                  </a:solidFill>
                </a:rPr>
                <a:t>비밀토큰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 생성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>
            <a:off x="2810634" y="6238697"/>
            <a:ext cx="3436636" cy="421326"/>
            <a:chOff x="454152" y="2295631"/>
            <a:chExt cx="7754112" cy="481584"/>
          </a:xfrm>
        </p:grpSpPr>
        <p:sp>
          <p:nvSpPr>
            <p:cNvPr id="37" name="직사각형 36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smtClean="0">
                  <a:solidFill>
                    <a:schemeClr val="tx1"/>
                  </a:solidFill>
                </a:rPr>
                <a:t>전자서명으로 로그인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  <p:grpSp>
        <p:nvGrpSpPr>
          <p:cNvPr id="39" name="그룹 38"/>
          <p:cNvGrpSpPr/>
          <p:nvPr/>
        </p:nvGrpSpPr>
        <p:grpSpPr>
          <a:xfrm>
            <a:off x="546161" y="4855811"/>
            <a:ext cx="4221645" cy="784064"/>
            <a:chOff x="454152" y="2295631"/>
            <a:chExt cx="7754112" cy="481584"/>
          </a:xfrm>
        </p:grpSpPr>
        <p:sp>
          <p:nvSpPr>
            <p:cNvPr id="40" name="직사각형 39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아이디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패스워드 필요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X</a:t>
              </a:r>
              <a:endParaRPr lang="en-US" altLang="ko-KR" sz="2400" dirty="0">
                <a:solidFill>
                  <a:schemeClr val="tx1"/>
                </a:solidFill>
              </a:endParaRPr>
            </a:p>
            <a:p>
              <a:r>
                <a:rPr lang="ko-KR" altLang="en-US" sz="2400" dirty="0" smtClean="0">
                  <a:solidFill>
                    <a:schemeClr val="tx1"/>
                  </a:solidFill>
                </a:rPr>
                <a:t>전자서명 생성</a:t>
              </a:r>
              <a:r>
                <a:rPr lang="en-US" altLang="ko-KR" sz="2400" dirty="0" smtClean="0">
                  <a:solidFill>
                    <a:schemeClr val="tx1"/>
                  </a:solidFill>
                </a:rPr>
                <a:t>, </a:t>
              </a:r>
              <a:r>
                <a:rPr lang="ko-KR" altLang="en-US" sz="2400" dirty="0" smtClean="0">
                  <a:solidFill>
                    <a:schemeClr val="tx1"/>
                  </a:solidFill>
                </a:rPr>
                <a:t>서버에 제시</a:t>
              </a:r>
              <a:endParaRPr lang="en-US" altLang="ko-KR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97947" y="1144360"/>
            <a:ext cx="3733207" cy="89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baseline="-25000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>
          <a:xfrm>
            <a:off x="573454" y="469860"/>
            <a:ext cx="4714624" cy="642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defRPr lang="ko-KR" altLang="en-US"/>
            </a:pPr>
            <a:r>
              <a:rPr lang="ko-KR" altLang="en-US" b="1" spc="300">
                <a:latin typeface="나눔스퀘어 Bold"/>
                <a:ea typeface="나눔스퀘어 Bold"/>
                <a:cs typeface="Calibri"/>
              </a:rPr>
              <a:t>완성 후 성능분석</a:t>
            </a:r>
            <a:endParaRPr lang="ko-KR" altLang="en-US" b="1" spc="300">
              <a:latin typeface="나눔스퀘어 Bold"/>
              <a:ea typeface="나눔스퀘어 Bold"/>
              <a:cs typeface="Calibri"/>
            </a:endParaRPr>
          </a:p>
        </p:txBody>
      </p:sp>
      <p:sp>
        <p:nvSpPr>
          <p:cNvPr id="34" name=""/>
          <p:cNvSpPr txBox="1"/>
          <p:nvPr/>
        </p:nvSpPr>
        <p:spPr>
          <a:xfrm>
            <a:off x="687161" y="1626052"/>
            <a:ext cx="10817678" cy="19629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100"/>
              <a:t></a:t>
            </a:r>
            <a:r>
              <a:rPr lang="en-US" altLang="ko-KR" sz="2100"/>
              <a:t> </a:t>
            </a:r>
            <a:r>
              <a:rPr lang="ko-KR" altLang="en-US" sz="2100"/>
              <a:t>학생들이 필요로 하는 정보를 알기 쉽게 배치하였습니다.</a:t>
            </a:r>
            <a:endParaRPr lang="ko-KR" altLang="en-US" sz="2100"/>
          </a:p>
          <a:p>
            <a:pPr>
              <a:defRPr lang="ko-KR" altLang="en-US"/>
            </a:pPr>
            <a:endParaRPr lang="ko-KR" altLang="en-US" sz="2100"/>
          </a:p>
          <a:p>
            <a:pPr>
              <a:defRPr lang="ko-KR" altLang="en-US"/>
            </a:pPr>
            <a:r>
              <a:rPr lang="ko-KR" altLang="en-US" sz="2100"/>
              <a:t> 게시판 글의 등록 및 삭제를 구현하였습니다.</a:t>
            </a:r>
            <a:endParaRPr lang="ko-KR" altLang="en-US" sz="2100"/>
          </a:p>
          <a:p>
            <a:pPr>
              <a:defRPr lang="ko-KR" altLang="en-US"/>
            </a:pPr>
            <a:endParaRPr lang="ko-KR" altLang="en-US" sz="2100"/>
          </a:p>
          <a:p>
            <a:pPr>
              <a:defRPr lang="ko-KR" altLang="en-US"/>
            </a:pPr>
            <a:r>
              <a:rPr lang="ko-KR" altLang="en-US" sz="2100"/>
              <a:t> 인증서 발급 기능을 통하여 전자서명 간편 로그인을 구현하였습니다.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  <p:sp>
        <p:nvSpPr>
          <p:cNvPr id="36" name="직사각형 7"/>
          <p:cNvSpPr/>
          <p:nvPr/>
        </p:nvSpPr>
        <p:spPr>
          <a:xfrm>
            <a:off x="597946" y="4355647"/>
            <a:ext cx="3733207" cy="89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baseline="-25000"/>
          </a:p>
        </p:txBody>
      </p:sp>
      <p:sp>
        <p:nvSpPr>
          <p:cNvPr id="38" name=""/>
          <p:cNvSpPr txBox="1"/>
          <p:nvPr/>
        </p:nvSpPr>
        <p:spPr>
          <a:xfrm>
            <a:off x="687160" y="4728481"/>
            <a:ext cx="10817678" cy="22419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ko-KR" altLang="en-US" sz="2100"/>
              <a:t></a:t>
            </a:r>
            <a:r>
              <a:rPr lang="en-US" altLang="ko-KR" sz="2100"/>
              <a:t> </a:t>
            </a:r>
            <a:r>
              <a:rPr lang="ko-KR" altLang="en-US" sz="2100"/>
              <a:t>난수화 토큰인증을 구현할 것입니다. </a:t>
            </a:r>
            <a:endParaRPr lang="ko-KR" altLang="en-US" sz="2100"/>
          </a:p>
          <a:p>
            <a:pPr>
              <a:defRPr lang="ko-KR" altLang="en-US"/>
            </a:pPr>
            <a:endParaRPr lang="ko-KR" altLang="en-US" sz="2100"/>
          </a:p>
          <a:p>
            <a:pPr>
              <a:defRPr lang="ko-KR" altLang="en-US"/>
            </a:pPr>
            <a:r>
              <a:rPr lang="ko-KR" altLang="en-US" sz="2100"/>
              <a:t> 게시판 글의 수정을 연구할 계획입니다.</a:t>
            </a:r>
            <a:endParaRPr lang="ko-KR" altLang="en-US" sz="2100"/>
          </a:p>
          <a:p>
            <a:pPr>
              <a:defRPr lang="ko-KR" altLang="en-US"/>
            </a:pPr>
            <a:endParaRPr lang="ko-KR" altLang="en-US" sz="2100"/>
          </a:p>
          <a:p>
            <a:pPr>
              <a:defRPr lang="ko-KR" altLang="en-US"/>
            </a:pPr>
            <a:r>
              <a:rPr lang="ko-KR" altLang="en-US" sz="2100"/>
              <a:t> 시간표 불러오기 기능을 통해 친구들의 시간표까지 확인할 수 있도록 할 것입니다.</a:t>
            </a:r>
            <a:endParaRPr lang="ko-KR" altLang="en-US"/>
          </a:p>
          <a:p>
            <a:pPr>
              <a:defRPr lang="ko-KR" altLang="en-US"/>
            </a:pPr>
            <a:endParaRPr lang="ko-KR" altLang="en-US"/>
          </a:p>
          <a:p>
            <a:pPr>
              <a:defRPr lang="ko-KR" altLang="en-US"/>
            </a:pPr>
            <a:endParaRPr lang="ko-KR" altLang="en-US"/>
          </a:p>
        </p:txBody>
      </p:sp>
      <p:sp>
        <p:nvSpPr>
          <p:cNvPr id="42" name="TextBox 7"/>
          <p:cNvSpPr txBox="1">
            <a:spLocks noChangeArrowheads="1"/>
          </p:cNvSpPr>
          <p:nvPr/>
        </p:nvSpPr>
        <p:spPr>
          <a:xfrm>
            <a:off x="573453" y="3708360"/>
            <a:ext cx="4714625" cy="642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defRPr lang="ko-KR" altLang="en-US"/>
            </a:pPr>
            <a:r>
              <a:rPr lang="ko-KR" altLang="en-US" b="1" spc="300">
                <a:latin typeface="나눔스퀘어 Bold"/>
                <a:ea typeface="나눔스퀘어 Bold"/>
                <a:cs typeface="Calibri"/>
              </a:rPr>
              <a:t>향후 계획</a:t>
            </a:r>
            <a:endParaRPr lang="ko-KR" altLang="en-US" b="1" spc="300">
              <a:latin typeface="나눔스퀘어 Bold"/>
              <a:ea typeface="나눔스퀘어 Bold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-3048" y="4156199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1411705"/>
            <a:ext cx="12188952" cy="27442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1524000" y="1523281"/>
            <a:ext cx="0" cy="251836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0668000" y="1523281"/>
            <a:ext cx="0" cy="251836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57200" y="4352544"/>
            <a:ext cx="7754112" cy="59740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</a:rPr>
              <a:t> SECRET BOARD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513064" y="4352544"/>
            <a:ext cx="3255264" cy="2258568"/>
          </a:xfrm>
          <a:prstGeom prst="rect">
            <a:avLst/>
          </a:prstGeom>
          <a:solidFill>
            <a:srgbClr val="F9F9F9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54152" y="5029200"/>
            <a:ext cx="7754112" cy="48158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smtClean="0">
                <a:solidFill>
                  <a:schemeClr val="bg2">
                    <a:lumMod val="50000"/>
                  </a:schemeClr>
                </a:solidFill>
              </a:rPr>
              <a:t>  Write your post here!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9392" y="5590032"/>
            <a:ext cx="7754112" cy="102108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8513064" y="4949952"/>
            <a:ext cx="3255264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8500872" y="5788152"/>
            <a:ext cx="3255264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30012" y="4482448"/>
            <a:ext cx="232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5"/>
                </a:solidFill>
              </a:rPr>
              <a:t>Hot Posts</a:t>
            </a:r>
            <a:endParaRPr lang="ko-KR" altLang="en-US" b="1" dirty="0">
              <a:solidFill>
                <a:schemeClr val="accent5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174" y="5048449"/>
            <a:ext cx="504825" cy="44767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31" y="5698806"/>
            <a:ext cx="542525" cy="53019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024" y="5436983"/>
            <a:ext cx="900514" cy="31556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024" y="6287388"/>
            <a:ext cx="748475" cy="2932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509093" y="5466606"/>
            <a:ext cx="1541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Secrete Board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1194182" y="4543771"/>
            <a:ext cx="6582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More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17117" y="6312024"/>
            <a:ext cx="1541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Secrete Board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1323" y="5833098"/>
            <a:ext cx="1641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2">
                    <a:lumMod val="75000"/>
                  </a:schemeClr>
                </a:solidFill>
              </a:rPr>
              <a:t>13 seconds ago</a:t>
            </a:r>
            <a:endParaRPr lang="ko-KR" altLang="en-US" sz="11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1001990" y="5794597"/>
            <a:ext cx="2337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Anonymous </a:t>
            </a:r>
            <a:endParaRPr lang="ko-KR" altLang="en-US" sz="1400" b="1" dirty="0"/>
          </a:p>
        </p:txBody>
      </p:sp>
      <p:sp>
        <p:nvSpPr>
          <p:cNvPr id="41" name="제목 1"/>
          <p:cNvSpPr>
            <a:spLocks noGrp="1"/>
          </p:cNvSpPr>
          <p:nvPr>
            <p:ph type="ctrTitle"/>
          </p:nvPr>
        </p:nvSpPr>
        <p:spPr>
          <a:xfrm>
            <a:off x="1524000" y="895052"/>
            <a:ext cx="9141714" cy="2391177"/>
          </a:xfrm>
        </p:spPr>
        <p:txBody>
          <a:bodyPr>
            <a:normAutofit/>
          </a:bodyPr>
          <a:lstStyle/>
          <a:p>
            <a:pPr fontAlgn="base" latinLnBrk="0"/>
            <a:r>
              <a:rPr lang="en-US" altLang="ko-KR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Q&amp;A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Celeb Five</a:t>
            </a:r>
            <a:endParaRPr lang="ko-KR" altLang="en-US" sz="2400" b="1" dirty="0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5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38125" y="260224"/>
            <a:ext cx="11696699" cy="6331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6804" y="2416233"/>
            <a:ext cx="2988896" cy="6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baseline="-2500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>
          <a:xfrm>
            <a:off x="573454" y="469860"/>
            <a:ext cx="4714624" cy="22904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defRPr lang="ko-KR" altLang="en-US"/>
            </a:pPr>
            <a:r>
              <a:rPr lang="en-US" altLang="ko-KR" b="0" spc="300">
                <a:latin typeface="나눔스퀘어"/>
                <a:ea typeface="나눔스퀘어"/>
                <a:cs typeface="Calibri"/>
              </a:rPr>
              <a:t>FINISH</a:t>
            </a:r>
            <a:endParaRPr lang="en-US" altLang="ko-KR" b="0" spc="300">
              <a:latin typeface="나눔스퀘어"/>
              <a:ea typeface="나눔스퀘어"/>
              <a:cs typeface="Calibri"/>
            </a:endParaRPr>
          </a:p>
          <a:p>
            <a:pPr eaLnBrk="1" hangingPunct="1">
              <a:defRPr lang="ko-KR" altLang="en-US"/>
            </a:pPr>
            <a:r>
              <a:rPr lang="en-US" altLang="ko-KR" b="0" spc="300">
                <a:latin typeface="나눔스퀘어"/>
                <a:ea typeface="나눔스퀘어"/>
                <a:cs typeface="Calibri"/>
              </a:rPr>
              <a:t>OUR</a:t>
            </a:r>
            <a:br>
              <a:rPr lang="en-US" altLang="ko-KR" b="0" spc="300">
                <a:latin typeface="나눔스퀘어"/>
                <a:ea typeface="나눔스퀘어"/>
                <a:cs typeface="Calibri"/>
              </a:rPr>
            </a:br>
            <a:r>
              <a:rPr lang="en-US" altLang="ko-KR" b="0" spc="300">
                <a:latin typeface="나눔스퀘어"/>
                <a:ea typeface="나눔스퀘어"/>
                <a:cs typeface="Calibri"/>
              </a:rPr>
              <a:t>PRESENTATION</a:t>
            </a:r>
            <a:br>
              <a:rPr lang="en-US" altLang="ko-KR" b="1" spc="300">
                <a:latin typeface="나눔스퀘어 Bold"/>
                <a:ea typeface="나눔스퀘어 Bold"/>
                <a:cs typeface="Calibri"/>
              </a:rPr>
            </a:br>
            <a:r>
              <a:rPr lang="en-US" altLang="ko-KR" b="1" spc="300">
                <a:latin typeface="나눔스퀘어 ExtraBold"/>
                <a:ea typeface="나눔스퀘어 ExtraBold"/>
                <a:cs typeface="Calibri"/>
              </a:rPr>
              <a:t>THANK YOU</a:t>
            </a:r>
            <a:endParaRPr lang="en-US" altLang="ko-KR" b="1" spc="300">
              <a:latin typeface="나눔스퀘어 ExtraBold"/>
              <a:ea typeface="나눔스퀘어 ExtraBold"/>
              <a:cs typeface="Calibri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>
          <a:xfrm>
            <a:off x="650172" y="3137824"/>
            <a:ext cx="9023470" cy="10798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2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 lang="ko-KR" altLang="en-US"/>
            </a:pPr>
            <a:r>
              <a:rPr lang="en-US" altLang="ko-KR" sz="2700" b="1" spc="600">
                <a:solidFill>
                  <a:schemeClr val="bg2">
                    <a:lumMod val="25000"/>
                  </a:schemeClr>
                </a:solidFill>
                <a:latin typeface="나눔스퀘어 ExtraBold"/>
                <a:ea typeface="나눔스퀘어 ExtraBold"/>
                <a:cs typeface="Segoe UI Black"/>
                <a:hlinkClick r:id="rId2"/>
              </a:rPr>
              <a:t>http://celebtime.herokuapp.com</a:t>
            </a:r>
            <a:endParaRPr lang="en-US" altLang="ko-KR" sz="2700" b="1" spc="600">
              <a:solidFill>
                <a:schemeClr val="bg2">
                  <a:lumMod val="25000"/>
                </a:schemeClr>
              </a:solidFill>
              <a:latin typeface="나눔스퀘어 ExtraBold"/>
              <a:ea typeface="나눔스퀘어 ExtraBold"/>
              <a:cs typeface="Segoe UI Black"/>
            </a:endParaRPr>
          </a:p>
          <a:p>
            <a:pPr eaLnBrk="1" hangingPunct="1">
              <a:lnSpc>
                <a:spcPct val="120000"/>
              </a:lnSpc>
              <a:defRPr lang="ko-KR" altLang="en-US"/>
            </a:pPr>
            <a:endParaRPr lang="en-US" altLang="ko-KR" sz="2700" b="1" spc="600">
              <a:solidFill>
                <a:schemeClr val="bg2">
                  <a:lumMod val="25000"/>
                </a:schemeClr>
              </a:solidFill>
              <a:latin typeface="나눔스퀘어 ExtraBold"/>
              <a:ea typeface="나눔스퀘어 ExtraBold"/>
              <a:cs typeface="Segoe UI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 rot="4004648">
            <a:off x="7503718" y="2573274"/>
            <a:ext cx="4728331" cy="341234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3500">
                <a:solidFill>
                  <a:schemeClr val="tx1"/>
                </a:solidFill>
                <a:latin typeface="한컴 백제 M"/>
                <a:ea typeface="한컴 백제 M"/>
              </a:rPr>
              <a:t>게시판</a:t>
            </a:r>
            <a:endParaRPr lang="ko-KR" altLang="en-US" sz="3500">
              <a:solidFill>
                <a:schemeClr val="tx1"/>
              </a:solidFill>
              <a:latin typeface="한컴 백제 M"/>
              <a:ea typeface="한컴 백제 M"/>
            </a:endParaRPr>
          </a:p>
        </p:txBody>
      </p:sp>
      <p:sp>
        <p:nvSpPr>
          <p:cNvPr id="51" name=""/>
          <p:cNvSpPr/>
          <p:nvPr/>
        </p:nvSpPr>
        <p:spPr>
          <a:xfrm rot="16800000">
            <a:off x="1008000" y="2044800"/>
            <a:ext cx="2793600" cy="349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3500">
                <a:solidFill>
                  <a:schemeClr val="tx1"/>
                </a:solidFill>
                <a:latin typeface="한컴 백제 M"/>
                <a:ea typeface="한컴 백제 M"/>
              </a:rPr>
              <a:t>시간표</a:t>
            </a:r>
            <a:endParaRPr lang="ko-KR" altLang="en-US" sz="3500">
              <a:solidFill>
                <a:schemeClr val="tx1"/>
              </a:solidFill>
              <a:latin typeface="한컴 백제 M"/>
              <a:ea typeface="한컴 백제 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11554" y="1157967"/>
            <a:ext cx="2535778" cy="62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baseline="-25000"/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>
          <a:xfrm>
            <a:off x="573454" y="469860"/>
            <a:ext cx="4714624" cy="642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defRPr lang="ko-KR" altLang="en-US"/>
            </a:pPr>
            <a:r>
              <a:rPr lang="ko-KR" altLang="en-US" b="1" spc="300">
                <a:latin typeface="나눔스퀘어 Bold"/>
                <a:ea typeface="나눔스퀘어 Bold"/>
                <a:cs typeface="Calibri"/>
              </a:rPr>
              <a:t>구상도(1/2)</a:t>
            </a:r>
            <a:endParaRPr lang="ko-KR" altLang="en-US" b="1" spc="300">
              <a:latin typeface="나눔스퀘어 Bold"/>
              <a:ea typeface="나눔스퀘어 Bold"/>
              <a:cs typeface="Calibri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54636" y="449035"/>
            <a:ext cx="752835" cy="752835"/>
          </a:xfrm>
          <a:prstGeom prst="rect">
            <a:avLst/>
          </a:prstGeom>
        </p:spPr>
      </p:pic>
      <p:pic>
        <p:nvPicPr>
          <p:cNvPr id="4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10125" y="3095625"/>
            <a:ext cx="2571749" cy="2571749"/>
          </a:xfrm>
          <a:prstGeom prst="rect">
            <a:avLst/>
          </a:prstGeom>
        </p:spPr>
      </p:pic>
      <p:sp>
        <p:nvSpPr>
          <p:cNvPr id="49" name=""/>
          <p:cNvSpPr/>
          <p:nvPr/>
        </p:nvSpPr>
        <p:spPr>
          <a:xfrm>
            <a:off x="4197800" y="149678"/>
            <a:ext cx="4272644" cy="227239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 sz="3500">
                <a:solidFill>
                  <a:schemeClr val="tx1"/>
                </a:solidFill>
                <a:latin typeface="한컴 백제 M"/>
                <a:ea typeface="한컴 백제 M"/>
              </a:rPr>
              <a:t>공지사항</a:t>
            </a:r>
            <a:endParaRPr lang="ko-KR" altLang="en-US" sz="3500">
              <a:solidFill>
                <a:schemeClr val="tx1"/>
              </a:solidFill>
              <a:latin typeface="한컴 백제 M"/>
              <a:ea typeface="한컴 백제 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11554" y="1157967"/>
            <a:ext cx="2535778" cy="62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baseline="-25000"/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>
          <a:xfrm>
            <a:off x="573454" y="469860"/>
            <a:ext cx="4714624" cy="642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>
              <a:defRPr lang="ko-KR" altLang="en-US"/>
            </a:pPr>
            <a:r>
              <a:rPr lang="ko-KR" altLang="en-US" b="1" spc="300">
                <a:latin typeface="나눔스퀘어 Bold"/>
                <a:ea typeface="나눔스퀘어 Bold"/>
                <a:cs typeface="Calibri"/>
              </a:rPr>
              <a:t>구상도(2/2)</a:t>
            </a:r>
            <a:endParaRPr lang="ko-KR" altLang="en-US" b="1" spc="300">
              <a:latin typeface="나눔스퀘어 Bold"/>
              <a:ea typeface="나눔스퀘어 Bold"/>
              <a:cs typeface="Calibri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54636" y="449035"/>
            <a:ext cx="752835" cy="752835"/>
          </a:xfrm>
          <a:prstGeom prst="rect">
            <a:avLst/>
          </a:prstGeom>
        </p:spPr>
      </p:pic>
      <p:pic>
        <p:nvPicPr>
          <p:cNvPr id="3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21887" y="1569403"/>
            <a:ext cx="1859596" cy="1859596"/>
          </a:xfrm>
          <a:prstGeom prst="rect">
            <a:avLst/>
          </a:prstGeom>
        </p:spPr>
      </p:pic>
      <p:pic>
        <p:nvPicPr>
          <p:cNvPr id="3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133905" y="1507978"/>
            <a:ext cx="2059511" cy="2059511"/>
          </a:xfrm>
          <a:prstGeom prst="rect">
            <a:avLst/>
          </a:prstGeom>
        </p:spPr>
      </p:pic>
      <p:sp>
        <p:nvSpPr>
          <p:cNvPr id="34" name=""/>
          <p:cNvSpPr txBox="1"/>
          <p:nvPr/>
        </p:nvSpPr>
        <p:spPr>
          <a:xfrm>
            <a:off x="2564945" y="3571874"/>
            <a:ext cx="2530929" cy="4430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2300"/>
              <a:t>Client</a:t>
            </a:r>
            <a:endParaRPr lang="en-US" altLang="ko-KR" sz="2300"/>
          </a:p>
        </p:txBody>
      </p:sp>
      <p:sp>
        <p:nvSpPr>
          <p:cNvPr id="36" name=""/>
          <p:cNvSpPr/>
          <p:nvPr/>
        </p:nvSpPr>
        <p:spPr>
          <a:xfrm>
            <a:off x="4769303" y="1517196"/>
            <a:ext cx="2286000" cy="571500"/>
          </a:xfrm>
          <a:prstGeom prst="rect">
            <a:avLst/>
          </a:prstGeom>
          <a:solidFill>
            <a:schemeClr val="bg1"/>
          </a:solidFill>
          <a:ln cap="rnd" algn="ctr">
            <a:solidFill>
              <a:schemeClr val="accent1">
                <a:shade val="20000"/>
              </a:schemeClr>
            </a:solidFill>
            <a:bevel/>
          </a:ln>
          <a:effectLst>
            <a:glow rad="63500">
              <a:schemeClr val="accent1">
                <a:satMod val="175000"/>
                <a:alpha val="50000"/>
              </a:schemeClr>
            </a:glow>
            <a:softEdge rad="127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클라이언트 </a:t>
            </a:r>
            <a:endParaRPr lang="ko-KR" altLang="en-US">
              <a:solidFill>
                <a:schemeClr val="tx1"/>
              </a:solidFill>
            </a:endParaRPr>
          </a:p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인증서 요청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8130267" y="3599089"/>
            <a:ext cx="2530929" cy="4430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2300"/>
              <a:t>Server</a:t>
            </a:r>
            <a:endParaRPr lang="en-US" altLang="ko-KR" sz="2300"/>
          </a:p>
        </p:txBody>
      </p:sp>
      <p:sp>
        <p:nvSpPr>
          <p:cNvPr id="39" name=""/>
          <p:cNvSpPr/>
          <p:nvPr/>
        </p:nvSpPr>
        <p:spPr>
          <a:xfrm>
            <a:off x="5082268" y="2129518"/>
            <a:ext cx="1728107" cy="476250"/>
          </a:xfrm>
          <a:prstGeom prst="rightArrow">
            <a:avLst>
              <a:gd name="adj1" fmla="val 50000"/>
              <a:gd name="adj2" fmla="val 50000"/>
            </a:avLst>
          </a:prstGeom>
          <a:gradFill flip="xy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40" name=""/>
          <p:cNvSpPr/>
          <p:nvPr/>
        </p:nvSpPr>
        <p:spPr>
          <a:xfrm>
            <a:off x="5055053" y="2782661"/>
            <a:ext cx="1687285" cy="476250"/>
          </a:xfrm>
          <a:prstGeom prst="leftArrow">
            <a:avLst>
              <a:gd name="adj1" fmla="val 50000"/>
              <a:gd name="adj2" fmla="val 50000"/>
            </a:avLst>
          </a:prstGeom>
          <a:gradFill flip="xy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41" name=""/>
          <p:cNvSpPr/>
          <p:nvPr/>
        </p:nvSpPr>
        <p:spPr>
          <a:xfrm>
            <a:off x="4810124" y="3429000"/>
            <a:ext cx="2299607" cy="557892"/>
          </a:xfrm>
          <a:prstGeom prst="rect">
            <a:avLst/>
          </a:prstGeom>
          <a:solidFill>
            <a:schemeClr val="bg1"/>
          </a:solidFill>
          <a:ln cap="rnd" algn="ctr">
            <a:solidFill>
              <a:schemeClr val="accent1">
                <a:shade val="20000"/>
              </a:schemeClr>
            </a:solidFill>
            <a:bevel/>
          </a:ln>
          <a:effectLst>
            <a:glow rad="63500">
              <a:schemeClr val="accent1">
                <a:satMod val="175000"/>
                <a:alpha val="50000"/>
              </a:schemeClr>
            </a:glow>
            <a:softEdge rad="127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서버 인증서 발급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94671" y="4569779"/>
            <a:ext cx="1501227" cy="1501227"/>
          </a:xfrm>
          <a:prstGeom prst="rect">
            <a:avLst/>
          </a:prstGeom>
        </p:spPr>
      </p:pic>
      <p:sp>
        <p:nvSpPr>
          <p:cNvPr id="43" name=""/>
          <p:cNvSpPr txBox="1"/>
          <p:nvPr/>
        </p:nvSpPr>
        <p:spPr>
          <a:xfrm>
            <a:off x="7830909" y="6414951"/>
            <a:ext cx="2530930" cy="4430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 lang="ko-KR" altLang="en-US"/>
            </a:pPr>
            <a:r>
              <a:rPr lang="en-US" altLang="ko-KR" sz="2300"/>
              <a:t>Web Service</a:t>
            </a:r>
            <a:endParaRPr lang="en-US" altLang="ko-KR" sz="2300"/>
          </a:p>
        </p:txBody>
      </p:sp>
      <p:sp>
        <p:nvSpPr>
          <p:cNvPr id="44" name=""/>
          <p:cNvSpPr/>
          <p:nvPr/>
        </p:nvSpPr>
        <p:spPr>
          <a:xfrm rot="5384901">
            <a:off x="4507087" y="2807846"/>
            <a:ext cx="1259222" cy="4412769"/>
          </a:xfrm>
          <a:prstGeom prst="bentUpArrow">
            <a:avLst>
              <a:gd name="adj1" fmla="val 25000"/>
              <a:gd name="adj2" fmla="val 23046"/>
              <a:gd name="adj3" fmla="val 25000"/>
            </a:avLst>
          </a:prstGeom>
          <a:gradFill flip="xy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45" name=""/>
          <p:cNvSpPr/>
          <p:nvPr/>
        </p:nvSpPr>
        <p:spPr>
          <a:xfrm>
            <a:off x="2932337" y="5674178"/>
            <a:ext cx="4014108" cy="557892"/>
          </a:xfrm>
          <a:prstGeom prst="rect">
            <a:avLst/>
          </a:prstGeom>
          <a:solidFill>
            <a:schemeClr val="bg1"/>
          </a:solidFill>
          <a:ln cap="rnd" algn="ctr">
            <a:solidFill>
              <a:schemeClr val="accent1">
                <a:shade val="20000"/>
              </a:schemeClr>
            </a:solidFill>
            <a:bevel/>
          </a:ln>
          <a:effectLst>
            <a:glow rad="63500">
              <a:schemeClr val="accent1">
                <a:satMod val="175000"/>
                <a:alpha val="50000"/>
              </a:schemeClr>
            </a:glow>
            <a:softEdge rad="127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r>
              <a:rPr lang="ko-KR" altLang="en-US">
                <a:solidFill>
                  <a:schemeClr val="tx1"/>
                </a:solidFill>
              </a:rPr>
              <a:t>전자서명 간편 로그인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rgbClr val="418cff"/>
                </a:solidFill>
              </a:rPr>
              <a:t>CELEBTIME</a:t>
            </a:r>
            <a:endParaRPr lang="ko-KR" altLang="en-US" b="1">
              <a:solidFill>
                <a:srgbClr val="418c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4232" y="686753"/>
            <a:ext cx="3276600" cy="444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b="1"/>
              <a:t>Celeb Five</a:t>
            </a:r>
            <a:endParaRPr lang="ko-KR" altLang="en-US" sz="2400" b="1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 rot="0"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920986" y="305075"/>
              <a:ext cx="899802" cy="2930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400" b="1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058" name=""/>
          <p:cNvGrpSpPr/>
          <p:nvPr/>
        </p:nvGrpSpPr>
        <p:grpSpPr>
          <a:xfrm rot="0">
            <a:off x="2191730" y="1399794"/>
            <a:ext cx="7808539" cy="5226885"/>
            <a:chOff x="414963" y="1277329"/>
            <a:chExt cx="7808539" cy="5226885"/>
          </a:xfrm>
        </p:grpSpPr>
        <p:sp>
          <p:nvSpPr>
            <p:cNvPr id="24" name="직사각형 23"/>
            <p:cNvSpPr/>
            <p:nvPr/>
          </p:nvSpPr>
          <p:spPr>
            <a:xfrm>
              <a:off x="469391" y="5483134"/>
              <a:ext cx="7754112" cy="102108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chemeClr val="tx1"/>
                  </a:solidFill>
                </a:rPr>
                <a:t>시간표 및 메인페이지 제작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7619567" y="5619949"/>
              <a:ext cx="504825" cy="447675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528709" y="5617163"/>
              <a:ext cx="542525" cy="530195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096000" y="2280125"/>
              <a:ext cx="900514" cy="315565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096000" y="4600102"/>
              <a:ext cx="748475" cy="293217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988382" y="5685740"/>
              <a:ext cx="2337977" cy="298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 b="1"/>
                <a:t>최명진</a:t>
              </a:r>
              <a:endParaRPr lang="ko-KR" altLang="en-US" sz="1400" b="1"/>
            </a:p>
          </p:txBody>
        </p:sp>
        <p:sp>
          <p:nvSpPr>
            <p:cNvPr id="1028" name="직사각형 13"/>
            <p:cNvSpPr/>
            <p:nvPr/>
          </p:nvSpPr>
          <p:spPr>
            <a:xfrm>
              <a:off x="429986" y="1277329"/>
              <a:ext cx="7754112" cy="5974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 lang="ko-KR" altLang="en-US"/>
              </a:pPr>
              <a:r>
                <a:rPr lang="ko-KR" altLang="en-US" sz="2000" b="1">
                  <a:solidFill>
                    <a:schemeClr val="tx1"/>
                  </a:solidFill>
                </a:rPr>
                <a:t>조원 편성</a:t>
              </a:r>
              <a:endParaRPr lang="ko-KR" alt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1042" name="직사각형 23"/>
            <p:cNvSpPr/>
            <p:nvPr/>
          </p:nvSpPr>
          <p:spPr>
            <a:xfrm>
              <a:off x="469391" y="4244884"/>
              <a:ext cx="7754112" cy="102108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chemeClr val="tx1"/>
                  </a:solidFill>
                </a:rPr>
                <a:t>프론트엔드 총 개발 담당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3" name="직사각형 23"/>
            <p:cNvSpPr/>
            <p:nvPr/>
          </p:nvSpPr>
          <p:spPr>
            <a:xfrm>
              <a:off x="442177" y="3061063"/>
              <a:ext cx="7754112" cy="102108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>
                  <a:solidFill>
                    <a:schemeClr val="tx1"/>
                  </a:solidFill>
                </a:rPr>
                <a:t>백엔드 구현 및 </a:t>
              </a:r>
              <a:r>
                <a:rPr lang="en-US" altLang="ko-KR">
                  <a:solidFill>
                    <a:schemeClr val="tx1"/>
                  </a:solidFill>
                </a:rPr>
                <a:t>PPT </a:t>
              </a:r>
              <a:r>
                <a:rPr lang="ko-KR" altLang="en-US">
                  <a:solidFill>
                    <a:schemeClr val="tx1"/>
                  </a:solidFill>
                </a:rPr>
                <a:t>제작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44" name="직사각형 23"/>
            <p:cNvSpPr/>
            <p:nvPr/>
          </p:nvSpPr>
          <p:spPr>
            <a:xfrm>
              <a:off x="414963" y="1931669"/>
              <a:ext cx="7754112" cy="1021080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kumimoji="0" lang="ko-KR" altLang="en-US">
                  <a:solidFill>
                    <a:schemeClr val="tx1"/>
                  </a:solidFill>
                </a:rPr>
                <a:t>게시판 </a:t>
              </a:r>
              <a:r>
                <a:rPr kumimoji="0" lang="en-US" altLang="ko-KR">
                  <a:solidFill>
                    <a:schemeClr val="tx1"/>
                  </a:solidFill>
                </a:rPr>
                <a:t>DB</a:t>
              </a:r>
              <a:r>
                <a:rPr kumimoji="0" lang="ko-KR" altLang="en-US">
                  <a:solidFill>
                    <a:schemeClr val="tx1"/>
                  </a:solidFill>
                </a:rPr>
                <a:t> 연동 및 레지스터 담당</a:t>
              </a:r>
              <a:endParaRPr kumimoji="0"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1045" name="그림 28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15102" y="3163902"/>
              <a:ext cx="542525" cy="530195"/>
            </a:xfrm>
            <a:prstGeom prst="rect">
              <a:avLst/>
            </a:prstGeom>
          </p:spPr>
        </p:pic>
        <p:sp>
          <p:nvSpPr>
            <p:cNvPr id="1046" name="TextBox 1026"/>
            <p:cNvSpPr txBox="1"/>
            <p:nvPr/>
          </p:nvSpPr>
          <p:spPr>
            <a:xfrm>
              <a:off x="988383" y="4515525"/>
              <a:ext cx="2337977" cy="299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 b="1"/>
                <a:t>반정원</a:t>
              </a:r>
              <a:endParaRPr lang="ko-KR" altLang="en-US" sz="1400" b="1"/>
            </a:p>
          </p:txBody>
        </p:sp>
        <p:sp>
          <p:nvSpPr>
            <p:cNvPr id="1048" name="TextBox 1026"/>
            <p:cNvSpPr txBox="1"/>
            <p:nvPr/>
          </p:nvSpPr>
          <p:spPr>
            <a:xfrm>
              <a:off x="974773" y="3278528"/>
              <a:ext cx="2337977" cy="300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 b="1"/>
                <a:t>이연재</a:t>
              </a:r>
              <a:endParaRPr lang="ko-KR" altLang="en-US" sz="1400" b="1"/>
            </a:p>
          </p:txBody>
        </p:sp>
        <p:pic>
          <p:nvPicPr>
            <p:cNvPr id="1049" name="그림 2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501495" y="2026852"/>
              <a:ext cx="542525" cy="530195"/>
            </a:xfrm>
            <a:prstGeom prst="rect">
              <a:avLst/>
            </a:prstGeom>
          </p:spPr>
        </p:pic>
        <p:sp>
          <p:nvSpPr>
            <p:cNvPr id="1050" name="TextBox 1026"/>
            <p:cNvSpPr txBox="1"/>
            <p:nvPr/>
          </p:nvSpPr>
          <p:spPr>
            <a:xfrm>
              <a:off x="947561" y="2136250"/>
              <a:ext cx="2337977" cy="3002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1400" b="1"/>
                <a:t>김성일</a:t>
              </a:r>
              <a:endParaRPr lang="ko-KR" altLang="en-US" sz="1400" b="1"/>
            </a:p>
          </p:txBody>
        </p:sp>
        <p:pic>
          <p:nvPicPr>
            <p:cNvPr id="1051" name="그림 2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528709" y="4419735"/>
              <a:ext cx="542525" cy="530195"/>
            </a:xfrm>
            <a:prstGeom prst="rect">
              <a:avLst/>
            </a:prstGeom>
          </p:spPr>
        </p:pic>
        <p:pic>
          <p:nvPicPr>
            <p:cNvPr id="1052" name="그림 27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7633175" y="4422521"/>
              <a:ext cx="504825" cy="447675"/>
            </a:xfrm>
            <a:prstGeom prst="rect">
              <a:avLst/>
            </a:prstGeom>
          </p:spPr>
        </p:pic>
        <p:pic>
          <p:nvPicPr>
            <p:cNvPr id="1053" name="그림 27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7619567" y="3205162"/>
              <a:ext cx="504825" cy="447675"/>
            </a:xfrm>
            <a:prstGeom prst="rect">
              <a:avLst/>
            </a:prstGeom>
          </p:spPr>
        </p:pic>
        <p:pic>
          <p:nvPicPr>
            <p:cNvPr id="1054" name="그림 27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7633174" y="2062162"/>
              <a:ext cx="504825" cy="447675"/>
            </a:xfrm>
            <a:prstGeom prst="rect">
              <a:avLst/>
            </a:prstGeom>
          </p:spPr>
        </p:pic>
        <p:pic>
          <p:nvPicPr>
            <p:cNvPr id="1055" name="그림 30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096000" y="5932714"/>
              <a:ext cx="748475" cy="293217"/>
            </a:xfrm>
            <a:prstGeom prst="rect">
              <a:avLst/>
            </a:prstGeom>
          </p:spPr>
        </p:pic>
        <p:pic>
          <p:nvPicPr>
            <p:cNvPr id="1057" name="그림 2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096000" y="3429000"/>
              <a:ext cx="900514" cy="3155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07"/>
          <p:cNvSpPr/>
          <p:nvPr/>
        </p:nvSpPr>
        <p:spPr>
          <a:xfrm>
            <a:off x="5381968" y="3056362"/>
            <a:ext cx="1058736" cy="44627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START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9" name="Shape 520"/>
          <p:cNvSpPr/>
          <p:nvPr/>
        </p:nvSpPr>
        <p:spPr>
          <a:xfrm>
            <a:off x="3642134" y="-165528"/>
            <a:ext cx="2301466" cy="7109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3805"/>
                </a:lnTo>
                <a:lnTo>
                  <a:pt x="0" y="10800"/>
                </a:lnTo>
                <a:lnTo>
                  <a:pt x="21600" y="1779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565656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다이아몬드 9"/>
          <p:cNvSpPr/>
          <p:nvPr/>
        </p:nvSpPr>
        <p:spPr>
          <a:xfrm>
            <a:off x="4335024" y="1777424"/>
            <a:ext cx="3199252" cy="319925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Shape 507"/>
          <p:cNvSpPr/>
          <p:nvPr/>
        </p:nvSpPr>
        <p:spPr>
          <a:xfrm>
            <a:off x="5102141" y="2813882"/>
            <a:ext cx="1633245" cy="11849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en-US" sz="2400" dirty="0" err="1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Capston</a:t>
            </a:r>
            <a:endParaRPr lang="en-US" sz="2400" dirty="0" smtClean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Design</a:t>
            </a:r>
          </a:p>
          <a:p>
            <a:r>
              <a:rPr lang="en-US" sz="24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Project</a:t>
            </a:r>
            <a:endParaRPr sz="2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5" name="Group 503"/>
          <p:cNvGrpSpPr/>
          <p:nvPr/>
        </p:nvGrpSpPr>
        <p:grpSpPr>
          <a:xfrm>
            <a:off x="8164037" y="4730953"/>
            <a:ext cx="2530695" cy="1959239"/>
            <a:chOff x="0" y="879100"/>
            <a:chExt cx="5206950" cy="4031169"/>
          </a:xfrm>
        </p:grpSpPr>
        <p:sp>
          <p:nvSpPr>
            <p:cNvPr id="26" name="Shape 498"/>
            <p:cNvSpPr/>
            <p:nvPr/>
          </p:nvSpPr>
          <p:spPr>
            <a:xfrm>
              <a:off x="0" y="879100"/>
              <a:ext cx="5206950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ko-KR" sz="2000" dirty="0" smtClean="0">
                  <a:latin typeface="나눔스퀘어 ExtraBold"/>
                  <a:ea typeface="나눔스퀘어 Bold" panose="020B0600000101010101"/>
                </a:rPr>
                <a:t>3. </a:t>
              </a:r>
              <a:r>
                <a:rPr lang="ko-KR" altLang="en-US" sz="2000" dirty="0" smtClean="0">
                  <a:latin typeface="나눔스퀘어 ExtraBold"/>
                  <a:ea typeface="나눔스퀘어 Bold" panose="020B0600000101010101"/>
                </a:rPr>
                <a:t>토큰</a:t>
              </a:r>
              <a:r>
                <a:rPr lang="en-US" altLang="ko-KR" sz="2000" dirty="0" smtClean="0">
                  <a:latin typeface="나눔스퀘어 ExtraBold"/>
                  <a:ea typeface="나눔스퀘어 Bold" panose="020B0600000101010101"/>
                </a:rPr>
                <a:t>, </a:t>
              </a:r>
              <a:r>
                <a:rPr lang="ko-KR" altLang="en-US" sz="2000" dirty="0" smtClean="0">
                  <a:latin typeface="나눔스퀘어 ExtraBold"/>
                  <a:ea typeface="나눔스퀘어 Bold" panose="020B0600000101010101"/>
                </a:rPr>
                <a:t>인증서 발급</a:t>
              </a:r>
              <a:endParaRPr lang="en-US" altLang="ko-KR" sz="2000" dirty="0">
                <a:latin typeface="나눔스퀘어 ExtraBold"/>
                <a:ea typeface="나눔스퀘어 Bold" panose="020B0600000101010101"/>
              </a:endParaRPr>
            </a:p>
          </p:txBody>
        </p:sp>
        <p:sp>
          <p:nvSpPr>
            <p:cNvPr id="27" name="Shape 499"/>
            <p:cNvSpPr/>
            <p:nvPr/>
          </p:nvSpPr>
          <p:spPr>
            <a:xfrm>
              <a:off x="0" y="2410070"/>
              <a:ext cx="5057971" cy="25001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나눔스퀘어 ExtraBold"/>
                </a:rPr>
                <a:t>- </a:t>
              </a:r>
              <a:r>
                <a:rPr lang="ko-KR" altLang="en-US" sz="1400" dirty="0" err="1" smtClean="0">
                  <a:latin typeface="나눔스퀘어 ExtraBold"/>
                </a:rPr>
                <a:t>공개토큰</a:t>
              </a:r>
              <a:r>
                <a:rPr lang="en-US" altLang="ko-KR" sz="1400" dirty="0" smtClean="0">
                  <a:latin typeface="나눔스퀘어 ExtraBold"/>
                </a:rPr>
                <a:t>, </a:t>
              </a:r>
              <a:r>
                <a:rPr lang="ko-KR" altLang="en-US" sz="1400" dirty="0" err="1" smtClean="0">
                  <a:latin typeface="나눔스퀘어 ExtraBold"/>
                </a:rPr>
                <a:t>비밀토큰</a:t>
              </a:r>
              <a:r>
                <a:rPr lang="ko-KR" altLang="en-US" sz="1400" dirty="0" smtClean="0">
                  <a:latin typeface="나눔스퀘어 ExtraBold"/>
                </a:rPr>
                <a:t> 발급</a:t>
              </a:r>
              <a:endParaRPr lang="en-US" altLang="ko-KR" sz="1400" dirty="0" smtClean="0">
                <a:latin typeface="나눔스퀘어 ExtraBold"/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>
                  <a:latin typeface="나눔스퀘어 ExtraBold"/>
                </a:rPr>
                <a:t>인증서 발급</a:t>
              </a:r>
              <a:endParaRPr lang="en-US" altLang="ko-KR" sz="1400" dirty="0" smtClean="0">
                <a:latin typeface="나눔스퀘어 ExtraBold"/>
              </a:endParaRP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>
                  <a:latin typeface="나눔스퀘어 ExtraBold"/>
                </a:rPr>
                <a:t>전자서명 간편 로그인</a:t>
              </a:r>
              <a:endParaRPr lang="en-US" altLang="ko-KR" sz="1400" dirty="0" smtClean="0">
                <a:latin typeface="나눔스퀘어 ExtraBold"/>
              </a:endParaRPr>
            </a:p>
            <a:p>
              <a:pPr>
                <a:lnSpc>
                  <a:spcPct val="150000"/>
                </a:lnSpc>
              </a:pPr>
              <a:endParaRPr lang="ko-KR" altLang="en-US" sz="1200" dirty="0">
                <a:latin typeface="나눔스퀘어 ExtraBold"/>
              </a:endParaRPr>
            </a:p>
          </p:txBody>
        </p:sp>
        <p:grpSp>
          <p:nvGrpSpPr>
            <p:cNvPr id="28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29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31" name="Shape 509"/>
          <p:cNvSpPr/>
          <p:nvPr/>
        </p:nvSpPr>
        <p:spPr>
          <a:xfrm rot="13500000">
            <a:off x="7158209" y="5303685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39" name="Group 503"/>
          <p:cNvGrpSpPr/>
          <p:nvPr/>
        </p:nvGrpSpPr>
        <p:grpSpPr>
          <a:xfrm>
            <a:off x="1552536" y="898693"/>
            <a:ext cx="2530695" cy="1586511"/>
            <a:chOff x="0" y="879100"/>
            <a:chExt cx="5206950" cy="3264274"/>
          </a:xfrm>
        </p:grpSpPr>
        <p:sp>
          <p:nvSpPr>
            <p:cNvPr id="40" name="Shape 498"/>
            <p:cNvSpPr/>
            <p:nvPr/>
          </p:nvSpPr>
          <p:spPr>
            <a:xfrm>
              <a:off x="0" y="879100"/>
              <a:ext cx="5206950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1. </a:t>
              </a:r>
              <a:r>
                <a:rPr lang="ko-KR" altLang="en-US" sz="20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메인페이지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소개</a:t>
              </a:r>
              <a:endParaRPr sz="20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41" name="Shape 499"/>
            <p:cNvSpPr/>
            <p:nvPr/>
          </p:nvSpPr>
          <p:spPr>
            <a:xfrm>
              <a:off x="0" y="2410072"/>
              <a:ext cx="5057971" cy="173330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smtClean="0"/>
                <a:t>.</a:t>
              </a:r>
              <a:endParaRPr sz="1200" dirty="0"/>
            </a:p>
          </p:txBody>
        </p:sp>
        <p:grpSp>
          <p:nvGrpSpPr>
            <p:cNvPr id="42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43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4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45" name="Shape 509"/>
          <p:cNvSpPr/>
          <p:nvPr/>
        </p:nvSpPr>
        <p:spPr>
          <a:xfrm rot="13500000">
            <a:off x="4401522" y="1064683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20" name="Group 503"/>
          <p:cNvGrpSpPr/>
          <p:nvPr/>
        </p:nvGrpSpPr>
        <p:grpSpPr>
          <a:xfrm>
            <a:off x="8185014" y="1197525"/>
            <a:ext cx="2837662" cy="2748814"/>
            <a:chOff x="-9658" y="879100"/>
            <a:chExt cx="5838540" cy="5655733"/>
          </a:xfrm>
        </p:grpSpPr>
        <p:sp>
          <p:nvSpPr>
            <p:cNvPr id="21" name="Shape 498"/>
            <p:cNvSpPr/>
            <p:nvPr/>
          </p:nvSpPr>
          <p:spPr>
            <a:xfrm>
              <a:off x="0" y="879100"/>
              <a:ext cx="5828882" cy="87311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algn="l">
                <a:defRPr sz="4500">
                  <a:solidFill>
                    <a:srgbClr val="000000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defRPr>
              </a:lvl1pPr>
            </a:lstStyle>
            <a:p>
              <a:r>
                <a: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</a:t>
              </a:r>
              <a:r>
                <a:rPr lang="en-US" altLang="ko-KR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. 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각 </a:t>
              </a:r>
              <a:r>
                <a:rPr lang="ko-KR" altLang="en-US" sz="2000" dirty="0" err="1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메뉴별</a:t>
              </a:r>
              <a:r>
                <a:rPr lang="ko-KR" altLang="en-US" sz="2000" dirty="0" smtClean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기능 소개 </a:t>
              </a:r>
              <a:endParaRPr lang="en-US" altLang="ko-KR" sz="2000" dirty="0" smtClean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22" name="Shape 499"/>
            <p:cNvSpPr/>
            <p:nvPr/>
          </p:nvSpPr>
          <p:spPr>
            <a:xfrm>
              <a:off x="-9658" y="2114771"/>
              <a:ext cx="5674951" cy="442006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사용자 등록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로그인</a:t>
              </a:r>
              <a:endParaRPr lang="en-US" altLang="ko-KR" sz="14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공지사항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학식</a:t>
              </a:r>
              <a:r>
                <a:rPr lang="en-US" altLang="ko-KR" sz="1400" dirty="0" smtClean="0"/>
                <a:t>,</a:t>
              </a:r>
              <a:r>
                <a:rPr lang="ko-KR" altLang="en-US" sz="1400" dirty="0" smtClean="0"/>
                <a:t>셔틀버스</a:t>
              </a:r>
              <a:r>
                <a:rPr lang="en-US" altLang="ko-KR" sz="1400" dirty="0" smtClean="0"/>
                <a:t>)</a:t>
              </a:r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시간표</a:t>
              </a:r>
              <a:endParaRPr lang="en-US" altLang="ko-KR" sz="14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r>
                <a:rPr lang="ko-KR" altLang="en-US" sz="1400" dirty="0" smtClean="0"/>
                <a:t>게시판 </a:t>
              </a:r>
              <a:r>
                <a:rPr lang="en-US" altLang="ko-KR" sz="1400" dirty="0" smtClean="0"/>
                <a:t>DB </a:t>
              </a:r>
              <a:r>
                <a:rPr lang="ko-KR" altLang="en-US" sz="1400" dirty="0" smtClean="0"/>
                <a:t>연동</a:t>
              </a:r>
              <a:endParaRPr lang="en-US" altLang="ko-KR" sz="14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endParaRPr lang="en-US" altLang="ko-KR" sz="1200" dirty="0" smtClean="0"/>
            </a:p>
            <a:p>
              <a:pPr marL="171450" indent="-171450">
                <a:lnSpc>
                  <a:spcPct val="150000"/>
                </a:lnSpc>
                <a:buFontTx/>
                <a:buChar char="-"/>
              </a:pPr>
              <a:endParaRPr lang="en-US" altLang="ko-KR" sz="1200" dirty="0" smtClean="0"/>
            </a:p>
          </p:txBody>
        </p:sp>
        <p:grpSp>
          <p:nvGrpSpPr>
            <p:cNvPr id="23" name="Group 502"/>
            <p:cNvGrpSpPr/>
            <p:nvPr/>
          </p:nvGrpSpPr>
          <p:grpSpPr>
            <a:xfrm>
              <a:off x="43160" y="1967464"/>
              <a:ext cx="4674923" cy="1"/>
              <a:chOff x="0" y="0"/>
              <a:chExt cx="4674922" cy="0"/>
            </a:xfrm>
          </p:grpSpPr>
          <p:sp>
            <p:nvSpPr>
              <p:cNvPr id="24" name="Shape 500"/>
              <p:cNvSpPr/>
              <p:nvPr/>
            </p:nvSpPr>
            <p:spPr>
              <a:xfrm>
                <a:off x="0" y="0"/>
                <a:ext cx="4674923" cy="0"/>
              </a:xfrm>
              <a:prstGeom prst="line">
                <a:avLst/>
              </a:prstGeom>
              <a:noFill/>
              <a:ln w="25400" cap="flat">
                <a:solidFill>
                  <a:srgbClr val="E5E5E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2" name="Shape 501"/>
              <p:cNvSpPr/>
              <p:nvPr/>
            </p:nvSpPr>
            <p:spPr>
              <a:xfrm>
                <a:off x="12700" y="0"/>
                <a:ext cx="942922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33" name="Shape 509"/>
          <p:cNvSpPr/>
          <p:nvPr/>
        </p:nvSpPr>
        <p:spPr>
          <a:xfrm rot="13500000">
            <a:off x="7137538" y="1735712"/>
            <a:ext cx="211306" cy="2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0000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Main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5700340" y="1618974"/>
            <a:ext cx="6113397" cy="4897329"/>
            <a:chOff x="4044385" y="1618974"/>
            <a:chExt cx="7769352" cy="4897329"/>
          </a:xfrm>
        </p:grpSpPr>
        <p:sp>
          <p:nvSpPr>
            <p:cNvPr id="14" name="직사각형 13"/>
            <p:cNvSpPr/>
            <p:nvPr/>
          </p:nvSpPr>
          <p:spPr>
            <a:xfrm>
              <a:off x="4047433" y="1618974"/>
              <a:ext cx="7754112" cy="5974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44385" y="2295630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bg2">
                      <a:lumMod val="50000"/>
                    </a:schemeClr>
                  </a:solidFill>
                </a:rPr>
                <a:t>  Write your post here!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59625" y="2856461"/>
              <a:ext cx="7754112" cy="365984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764" y="2965236"/>
              <a:ext cx="542525" cy="530195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4592223" y="3061027"/>
              <a:ext cx="2337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Anonymous </a:t>
              </a:r>
              <a:endParaRPr lang="ko-KR" altLang="en-US" sz="1400" b="1" dirty="0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6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Home.component.html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1" y="1618974"/>
            <a:ext cx="6563454" cy="5154886"/>
          </a:xfrm>
          <a:prstGeom prst="rect">
            <a:avLst/>
          </a:prstGeom>
        </p:spPr>
      </p:pic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0" y="1566208"/>
            <a:ext cx="4734586" cy="5154886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3420873" y="4301020"/>
            <a:ext cx="3244087" cy="504951"/>
            <a:chOff x="454152" y="2295631"/>
            <a:chExt cx="7754112" cy="481584"/>
          </a:xfrm>
        </p:grpSpPr>
        <p:sp>
          <p:nvSpPr>
            <p:cNvPr id="38" name="직사각형 37"/>
            <p:cNvSpPr/>
            <p:nvPr/>
          </p:nvSpPr>
          <p:spPr>
            <a:xfrm>
              <a:off x="454152" y="2295631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dirty="0" smtClean="0">
                  <a:solidFill>
                    <a:schemeClr val="tx1"/>
                  </a:solidFill>
                </a:rPr>
                <a:t>정적 컨텐츠 생성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3174" y="2314878"/>
              <a:ext cx="504824" cy="447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13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2432" y="330146"/>
            <a:ext cx="172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418CFF"/>
                </a:solidFill>
              </a:rPr>
              <a:t>CELEBTIME</a:t>
            </a:r>
            <a:endParaRPr lang="ko-KR" altLang="en-US" b="1" dirty="0">
              <a:solidFill>
                <a:srgbClr val="418CFF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416047"/>
            <a:ext cx="12192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020056" y="1288031"/>
            <a:ext cx="758952" cy="128016"/>
          </a:xfrm>
          <a:prstGeom prst="rect">
            <a:avLst/>
          </a:prstGeom>
          <a:solidFill>
            <a:srgbClr val="418CFF"/>
          </a:solidFill>
          <a:ln>
            <a:solidFill>
              <a:srgbClr val="418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46904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418CFF"/>
                </a:solidFill>
              </a:rPr>
              <a:t>Main</a:t>
            </a:r>
            <a:endParaRPr lang="ko-KR" altLang="en-US" sz="2000" b="1" dirty="0">
              <a:solidFill>
                <a:srgbClr val="418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2512" y="705676"/>
            <a:ext cx="143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Register</a:t>
            </a:r>
            <a:endParaRPr lang="ko-KR" alt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80248" y="705676"/>
            <a:ext cx="23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Login</a:t>
            </a:r>
            <a:endParaRPr lang="ko-KR" altLang="en-US" sz="2000" b="1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407" y="2314879"/>
            <a:ext cx="504825" cy="44767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5700340" y="1618974"/>
            <a:ext cx="6113397" cy="4897329"/>
            <a:chOff x="4044385" y="1618974"/>
            <a:chExt cx="7769352" cy="4897329"/>
          </a:xfrm>
        </p:grpSpPr>
        <p:sp>
          <p:nvSpPr>
            <p:cNvPr id="14" name="직사각형 13"/>
            <p:cNvSpPr/>
            <p:nvPr/>
          </p:nvSpPr>
          <p:spPr>
            <a:xfrm>
              <a:off x="4047433" y="1618974"/>
              <a:ext cx="7754112" cy="59740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44385" y="2295630"/>
              <a:ext cx="7754112" cy="4815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bg2">
                      <a:lumMod val="50000"/>
                    </a:schemeClr>
                  </a:solidFill>
                </a:rPr>
                <a:t>  Write your post here!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59625" y="2856461"/>
              <a:ext cx="7754112" cy="3659842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9764" y="2965236"/>
              <a:ext cx="542525" cy="530195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4592223" y="3061027"/>
              <a:ext cx="2337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Anonymous </a:t>
              </a:r>
              <a:endParaRPr lang="ko-KR" altLang="en-US" sz="1400" b="1" dirty="0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" y="154347"/>
            <a:ext cx="1101600" cy="1101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94232" y="68675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/>
              <a:t>Angular.json</a:t>
            </a:r>
            <a:endParaRPr lang="ko-KR" altLang="en-US" sz="24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0202063" y="33294"/>
            <a:ext cx="2028940" cy="784857"/>
            <a:chOff x="10105810" y="33294"/>
            <a:chExt cx="2028940" cy="784857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05810" y="33294"/>
              <a:ext cx="2028940" cy="7848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920986" y="305075"/>
              <a:ext cx="8998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bg2">
                      <a:lumMod val="50000"/>
                    </a:schemeClr>
                  </a:solidFill>
                </a:rPr>
                <a:t>Log Out</a:t>
              </a:r>
              <a:endParaRPr lang="ko-KR" alt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18833" y="1680823"/>
            <a:ext cx="4827397" cy="4835479"/>
            <a:chOff x="1190700" y="-4806080"/>
            <a:chExt cx="3639058" cy="2619741"/>
          </a:xfrm>
        </p:grpSpPr>
        <p:pic>
          <p:nvPicPr>
            <p:cNvPr id="31" name="그림 30" descr="화면 캡처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700" y="-4806080"/>
              <a:ext cx="3639058" cy="2619741"/>
            </a:xfrm>
            <a:prstGeom prst="rect">
              <a:avLst/>
            </a:prstGeom>
          </p:spPr>
        </p:pic>
        <p:sp>
          <p:nvSpPr>
            <p:cNvPr id="32" name="모서리가 둥근 직사각형 31"/>
            <p:cNvSpPr/>
            <p:nvPr/>
          </p:nvSpPr>
          <p:spPr>
            <a:xfrm>
              <a:off x="1751558" y="-2714922"/>
              <a:ext cx="1026694" cy="311414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 descr="화면 캡처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1" y="1618974"/>
            <a:ext cx="6563454" cy="5154886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7010400" y="2216382"/>
            <a:ext cx="3459480" cy="27854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0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668</ep:Words>
  <ep:PresentationFormat>와이드스크린</ep:PresentationFormat>
  <ep:Paragraphs>305</ep:Paragraphs>
  <ep:Slides>35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ep:HeadingPairs>
  <ep:TitlesOfParts>
    <vt:vector size="36" baseType="lpstr">
      <vt:lpstr>Office 테마</vt:lpstr>
      <vt:lpstr>슬라이드 1</vt:lpstr>
      <vt:lpstr>슬라이드 2</vt:lpstr>
      <vt:lpstr>슬라이드 3</vt:lpstr>
      <vt:lpstr>슬라이드 4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Q&amp;A</vt:lpstr>
      <vt:lpstr>PowerPoint 프레젠테이션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2017-09-09T13:40:14.000</dcterms:created>
  <dc:creator>user</dc:creator>
  <cp:lastModifiedBy>jung8</cp:lastModifiedBy>
  <dcterms:modified xsi:type="dcterms:W3CDTF">2019-12-13T04:57:51.230</dcterms:modified>
  <cp:revision>283</cp:revision>
  <dc:title>PowerPoint 프레젠테이션</dc:title>
  <cp:version>0906.0100.01</cp:version>
</cp:coreProperties>
</file>