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21383625" cy="3027521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0A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23" autoAdjust="0"/>
    <p:restoredTop sz="94660"/>
  </p:normalViewPr>
  <p:slideViewPr>
    <p:cSldViewPr snapToGrid="0">
      <p:cViewPr>
        <p:scale>
          <a:sx n="50" d="100"/>
          <a:sy n="50" d="100"/>
        </p:scale>
        <p:origin x="-1128" y="508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70BA1-DE24-4B4B-927C-36B8346CC9A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A9F1-DED4-46FF-99C5-2CB29D7511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15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1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27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1" y="2"/>
            <a:ext cx="5390458" cy="30275217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3787" y="4954765"/>
            <a:ext cx="15419598" cy="10540259"/>
          </a:xfrm>
        </p:spPr>
        <p:txBody>
          <a:bodyPr anchor="b">
            <a:normAutofit/>
          </a:bodyPr>
          <a:lstStyle>
            <a:lvl1pPr algn="l">
              <a:defRPr sz="1122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3787" y="15901497"/>
            <a:ext cx="15419598" cy="7309499"/>
          </a:xfrm>
        </p:spPr>
        <p:txBody>
          <a:bodyPr>
            <a:normAutofit/>
          </a:bodyPr>
          <a:lstStyle>
            <a:lvl1pPr marL="0" indent="0" algn="l">
              <a:buNone/>
              <a:defRPr sz="4677" cap="all" baseline="0">
                <a:solidFill>
                  <a:schemeClr val="tx2"/>
                </a:solidFill>
              </a:defRPr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566002" y="23883790"/>
            <a:ext cx="4811316" cy="1611875"/>
          </a:xfrm>
        </p:spPr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784" y="23883790"/>
            <a:ext cx="8988571" cy="161187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510969" y="23883781"/>
            <a:ext cx="1352418" cy="1611875"/>
          </a:xfrm>
        </p:spPr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15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19003305"/>
            <a:ext cx="17385341" cy="3617111"/>
          </a:xfrm>
        </p:spPr>
        <p:txBody>
          <a:bodyPr anchor="b">
            <a:normAutofit/>
          </a:bodyPr>
          <a:lstStyle>
            <a:lvl1pPr>
              <a:defRPr sz="748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01927" y="2677118"/>
            <a:ext cx="17385341" cy="14567145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7483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8" y="22620413"/>
            <a:ext cx="17382717" cy="3012830"/>
          </a:xfrm>
        </p:spPr>
        <p:txBody>
          <a:bodyPr>
            <a:normAutofit/>
          </a:bodyPr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20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009" y="2691130"/>
            <a:ext cx="17374116" cy="15137607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510695"/>
            <a:ext cx="17371492" cy="6055038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2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520" y="2691132"/>
            <a:ext cx="16316155" cy="12133169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017851" y="14857532"/>
            <a:ext cx="15350711" cy="242346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026497"/>
            <a:ext cx="17374200" cy="6575504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1628979" y="3171693"/>
            <a:ext cx="1069181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81486" y="12206200"/>
            <a:ext cx="1069181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18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8" y="9420909"/>
            <a:ext cx="17374198" cy="11088705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7" y="20561607"/>
            <a:ext cx="17371574" cy="5035468"/>
          </a:xfrm>
        </p:spPr>
        <p:txBody>
          <a:bodyPr anchor="t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86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01933" y="2691130"/>
            <a:ext cx="17374193" cy="840978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1806640"/>
            <a:ext cx="5607061" cy="302752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001930" y="14834161"/>
            <a:ext cx="5604156" cy="1073157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18479" y="11820643"/>
            <a:ext cx="5585113" cy="302752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7918477" y="14848164"/>
            <a:ext cx="5586678" cy="1073157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448" y="11806640"/>
            <a:ext cx="5603674" cy="302752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3772448" y="14834161"/>
            <a:ext cx="5603674" cy="1073157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3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001931" y="2691130"/>
            <a:ext cx="17374193" cy="840978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001932" y="19444456"/>
            <a:ext cx="5604151" cy="254395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001932" y="11773685"/>
            <a:ext cx="5604151" cy="6727825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001932" y="21988420"/>
            <a:ext cx="5604151" cy="3610436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3378" y="19444456"/>
            <a:ext cx="5613202" cy="254395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7873380" y="11773685"/>
            <a:ext cx="5610641" cy="6727825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7870818" y="21988409"/>
            <a:ext cx="5613202" cy="357732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668" y="19444452"/>
            <a:ext cx="5596261" cy="254395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3772449" y="11773685"/>
            <a:ext cx="5603677" cy="6727825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3772448" y="21988402"/>
            <a:ext cx="5603674" cy="3577336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637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584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59524" y="2691132"/>
            <a:ext cx="3516601" cy="2287461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1926" y="2691132"/>
            <a:ext cx="13590302" cy="2287461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5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2001933" y="2730499"/>
            <a:ext cx="17374193" cy="65272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2001933" y="9930548"/>
            <a:ext cx="17374193" cy="1563519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13078741" y="25972219"/>
            <a:ext cx="4811316" cy="1611875"/>
          </a:xfrm>
        </p:spPr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1929" y="25972215"/>
            <a:ext cx="10943164" cy="161187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23706" y="25972210"/>
            <a:ext cx="1352418" cy="1611875"/>
          </a:xfrm>
        </p:spPr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8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6265298"/>
            <a:ext cx="17374195" cy="12593645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9531715"/>
            <a:ext cx="17374195" cy="6069063"/>
          </a:xfrm>
        </p:spPr>
        <p:txBody>
          <a:bodyPr>
            <a:normAutofit/>
          </a:bodyPr>
          <a:lstStyle>
            <a:lvl1pPr marL="0" indent="0">
              <a:buNone/>
              <a:defRPr sz="420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17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1927" y="9930543"/>
            <a:ext cx="8556238" cy="1563519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3" y="9930543"/>
            <a:ext cx="8550662" cy="1563519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48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2733190"/>
            <a:ext cx="17374195" cy="652458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3058" y="9930544"/>
            <a:ext cx="8035110" cy="3637228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1928" y="13567774"/>
            <a:ext cx="8556240" cy="119979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46587" y="9930539"/>
            <a:ext cx="8029535" cy="3637228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0" y="13567774"/>
            <a:ext cx="8550662" cy="119979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49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98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214" y="2691134"/>
            <a:ext cx="6763128" cy="7239405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493" y="2616373"/>
            <a:ext cx="10332629" cy="22949362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214" y="9930543"/>
            <a:ext cx="6763128" cy="1563519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72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34" y="2691130"/>
            <a:ext cx="8778797" cy="7239414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01860" y="2691130"/>
            <a:ext cx="8074266" cy="22874614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483"/>
            </a:lvl1pPr>
          </a:lstStyle>
          <a:p>
            <a:pPr marL="0" lvl="0" indent="0">
              <a:buNone/>
            </a:pPr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30" y="9930543"/>
            <a:ext cx="8778801" cy="1563519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27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33413" y="2"/>
            <a:ext cx="21144565" cy="30275217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1933" y="2730499"/>
            <a:ext cx="17374193" cy="6527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33" y="9930548"/>
            <a:ext cx="17374193" cy="1563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78741" y="2597221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346F-D14D-4587-B8CC-7472D4CCAD4A}" type="datetimeFigureOut">
              <a:rPr lang="ko-KR" altLang="en-US" smtClean="0"/>
              <a:t>2016-11-16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1929" y="25972215"/>
            <a:ext cx="10943164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23706" y="25972210"/>
            <a:ext cx="1352418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A242-D43D-48FB-B997-DA4911FCB4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520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2138324" rtl="0" eaLnBrk="1" latinLnBrk="1" hangingPunct="1">
        <a:lnSpc>
          <a:spcPct val="90000"/>
        </a:lnSpc>
        <a:spcBef>
          <a:spcPct val="0"/>
        </a:spcBef>
        <a:buNone/>
        <a:defRPr sz="841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1" hangingPunct="1">
        <a:lnSpc>
          <a:spcPct val="120000"/>
        </a:lnSpc>
        <a:spcBef>
          <a:spcPts val="2339"/>
        </a:spcBef>
        <a:buSzPct val="125000"/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1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gif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2816" y="2409190"/>
            <a:ext cx="1655593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32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 프로젝트는</a:t>
            </a:r>
            <a:r>
              <a:rPr lang="en-US" altLang="ko-KR" sz="32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Wi-Fi </a:t>
            </a:r>
            <a:r>
              <a:rPr lang="ko-KR" altLang="en-US" sz="32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환경에서의 취약점 분석을 위한 프로젝트로 다양한 </a:t>
            </a:r>
            <a:r>
              <a:rPr lang="ko-KR" altLang="en-US" sz="32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공격방법을 </a:t>
            </a:r>
            <a:r>
              <a:rPr lang="ko-KR" altLang="en-US" sz="32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테스트</a:t>
            </a:r>
            <a:endParaRPr lang="en-US" altLang="ko-KR" sz="32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sz="3200" b="1" dirty="0" smtClean="0">
              <a:solidFill>
                <a:schemeClr val="bg1"/>
              </a:solidFill>
              <a:latin typeface="MD솔체" panose="02020603020101020101" pitchFamily="18" charset="-127"/>
              <a:ea typeface="MD솔체" panose="02020603020101020101" pitchFamily="18" charset="-127"/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Wi-Fi </a:t>
            </a:r>
            <a:r>
              <a:rPr lang="ko-KR" altLang="en-US" sz="28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취약점의 이유</a:t>
            </a:r>
            <a:endParaRPr lang="en-US" altLang="ko-KR" sz="28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☞ 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Wi-Fi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에 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WEP/WPA/WPA2 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보안 설정 시 공유된 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Password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를 이용하여 공격자가 타 사용자의 </a:t>
            </a:r>
            <a:endParaRPr lang="en-US" altLang="ko-KR" sz="3000" b="1" dirty="0" smtClean="0">
              <a:solidFill>
                <a:schemeClr val="bg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r>
              <a:rPr lang="en-US" altLang="ko-KR" sz="30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패킷을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복호화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가능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endParaRPr lang="en-US" altLang="ko-KR" sz="3000" b="1" dirty="0" smtClean="0">
              <a:solidFill>
                <a:schemeClr val="bg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r>
              <a:rPr lang="ko-KR" altLang="en-US" sz="28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공격 사례</a:t>
            </a:r>
            <a:endParaRPr lang="en-US" altLang="ko-KR" sz="2800" b="1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ko-KR" altLang="en-US" sz="30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☞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패킷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스니핑으로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타 사용자의 민감한 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정보 획득 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가능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r>
              <a:rPr lang="ko-KR" altLang="en-US" sz="30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☞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패킷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변조를 통해 타 사용자들에게 변조된 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정보 전송 </a:t>
            </a:r>
            <a:r>
              <a:rPr lang="ko-KR" altLang="en-US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가능</a:t>
            </a:r>
            <a:r>
              <a:rPr lang="en-US" altLang="ko-KR" sz="30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</p:txBody>
      </p:sp>
      <p:pic>
        <p:nvPicPr>
          <p:cNvPr id="1028" name="Picture 4" descr="예문 발음듣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524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직사각형 1025"/>
          <p:cNvSpPr/>
          <p:nvPr/>
        </p:nvSpPr>
        <p:spPr>
          <a:xfrm>
            <a:off x="2979137" y="472516"/>
            <a:ext cx="1723714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ko-KR" sz="10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Wi-Fi </a:t>
            </a:r>
            <a:r>
              <a:rPr lang="ko-KR" altLang="en-US" sz="10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rPr>
              <a:t>취약점 분석</a:t>
            </a:r>
            <a:endParaRPr lang="ko-KR" altLang="en-US" sz="10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양재깨비체B" panose="02020603020101020101" pitchFamily="18" charset="-127"/>
              <a:ea typeface="양재깨비체B" panose="02020603020101020101" pitchFamily="18" charset="-127"/>
            </a:endParaRPr>
          </a:p>
        </p:txBody>
      </p:sp>
      <p:grpSp>
        <p:nvGrpSpPr>
          <p:cNvPr id="1032" name="그룹 1031"/>
          <p:cNvGrpSpPr/>
          <p:nvPr/>
        </p:nvGrpSpPr>
        <p:grpSpPr>
          <a:xfrm>
            <a:off x="2979135" y="7415819"/>
            <a:ext cx="17237144" cy="9074902"/>
            <a:chOff x="3208890" y="6988638"/>
            <a:chExt cx="17727589" cy="11141744"/>
          </a:xfrm>
        </p:grpSpPr>
        <p:sp>
          <p:nvSpPr>
            <p:cNvPr id="1031" name="모서리가 둥근 직사각형 1030"/>
            <p:cNvSpPr/>
            <p:nvPr/>
          </p:nvSpPr>
          <p:spPr>
            <a:xfrm>
              <a:off x="3208890" y="6988638"/>
              <a:ext cx="17727589" cy="11141744"/>
            </a:xfrm>
            <a:prstGeom prst="roundRect">
              <a:avLst/>
            </a:prstGeom>
            <a:solidFill>
              <a:schemeClr val="tx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3" name="모서리가 둥근 직사각형 142"/>
            <p:cNvSpPr/>
            <p:nvPr/>
          </p:nvSpPr>
          <p:spPr>
            <a:xfrm>
              <a:off x="5077917" y="8319710"/>
              <a:ext cx="6392207" cy="408333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모서리가 둥근 직사각형 143"/>
            <p:cNvSpPr/>
            <p:nvPr/>
          </p:nvSpPr>
          <p:spPr>
            <a:xfrm>
              <a:off x="12383026" y="8321535"/>
              <a:ext cx="6476315" cy="408333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모서리가 둥근 직사각형 144"/>
            <p:cNvSpPr/>
            <p:nvPr/>
          </p:nvSpPr>
          <p:spPr>
            <a:xfrm>
              <a:off x="4940509" y="13580540"/>
              <a:ext cx="6529615" cy="408333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46" name="그룹 145"/>
            <p:cNvGrpSpPr/>
            <p:nvPr/>
          </p:nvGrpSpPr>
          <p:grpSpPr>
            <a:xfrm>
              <a:off x="8487501" y="10808568"/>
              <a:ext cx="2535428" cy="1249453"/>
              <a:chOff x="8273731" y="10343942"/>
              <a:chExt cx="5841396" cy="2498906"/>
            </a:xfrm>
          </p:grpSpPr>
          <p:pic>
            <p:nvPicPr>
              <p:cNvPr id="147" name="그림 14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1595073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48" name="그림 14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7653" y="11591719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49" name="그림 14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2486" y="10343942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50" name="그림 14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0350652"/>
                <a:ext cx="2922641" cy="1247775"/>
              </a:xfrm>
              <a:prstGeom prst="rect">
                <a:avLst/>
              </a:prstGeom>
            </p:spPr>
          </p:pic>
        </p:grpSp>
        <p:pic>
          <p:nvPicPr>
            <p:cNvPr id="151" name="그림 1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461" y="8449043"/>
              <a:ext cx="889446" cy="1428673"/>
            </a:xfrm>
            <a:prstGeom prst="rect">
              <a:avLst/>
            </a:prstGeom>
          </p:spPr>
        </p:pic>
        <p:pic>
          <p:nvPicPr>
            <p:cNvPr id="152" name="그림 15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0466" y="9704139"/>
              <a:ext cx="1303629" cy="1019670"/>
            </a:xfrm>
            <a:prstGeom prst="rect">
              <a:avLst/>
            </a:prstGeom>
          </p:spPr>
        </p:pic>
        <p:cxnSp>
          <p:nvCxnSpPr>
            <p:cNvPr id="153" name="구부러진 연결선 152"/>
            <p:cNvCxnSpPr/>
            <p:nvPr/>
          </p:nvCxnSpPr>
          <p:spPr>
            <a:xfrm rot="10800000">
              <a:off x="7003276" y="9695206"/>
              <a:ext cx="1616303" cy="743360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구부러진 연결선 153"/>
            <p:cNvCxnSpPr/>
            <p:nvPr/>
          </p:nvCxnSpPr>
          <p:spPr>
            <a:xfrm rot="10800000">
              <a:off x="7353084" y="9350363"/>
              <a:ext cx="1616303" cy="743360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  <a:scene3d>
              <a:camera prst="orthographicFront">
                <a:rot lat="0" lon="600002" rev="10799999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직사각형 154"/>
            <p:cNvSpPr/>
            <p:nvPr/>
          </p:nvSpPr>
          <p:spPr>
            <a:xfrm>
              <a:off x="7961000" y="9354036"/>
              <a:ext cx="1464838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Packet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수신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6427411" y="10195731"/>
              <a:ext cx="1464838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Packet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송신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pic>
          <p:nvPicPr>
            <p:cNvPr id="157" name="그림 1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1116" y="10768896"/>
              <a:ext cx="738061" cy="1252323"/>
            </a:xfrm>
            <a:prstGeom prst="rect">
              <a:avLst/>
            </a:prstGeom>
          </p:spPr>
        </p:pic>
        <p:grpSp>
          <p:nvGrpSpPr>
            <p:cNvPr id="158" name="그룹 157"/>
            <p:cNvGrpSpPr/>
            <p:nvPr/>
          </p:nvGrpSpPr>
          <p:grpSpPr>
            <a:xfrm>
              <a:off x="15816928" y="9311831"/>
              <a:ext cx="2110714" cy="2906427"/>
              <a:chOff x="8273731" y="5420817"/>
              <a:chExt cx="5847057" cy="7422031"/>
            </a:xfrm>
          </p:grpSpPr>
          <p:pic>
            <p:nvPicPr>
              <p:cNvPr id="159" name="그림 15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1595073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60" name="그림 1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7653" y="11591719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61" name="그림 16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2486" y="10343942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62" name="그림 1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0350652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298" name="그림 29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9392" y="9245244"/>
                <a:ext cx="2922640" cy="1247774"/>
              </a:xfrm>
              <a:prstGeom prst="rect">
                <a:avLst/>
              </a:prstGeom>
            </p:spPr>
          </p:pic>
          <p:pic>
            <p:nvPicPr>
              <p:cNvPr id="299" name="그림 29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83314" y="9241889"/>
                <a:ext cx="2922640" cy="1247774"/>
              </a:xfrm>
              <a:prstGeom prst="rect">
                <a:avLst/>
              </a:prstGeom>
            </p:spPr>
          </p:pic>
          <p:pic>
            <p:nvPicPr>
              <p:cNvPr id="300" name="그림 29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8148" y="7994112"/>
                <a:ext cx="2922640" cy="1247774"/>
              </a:xfrm>
              <a:prstGeom prst="rect">
                <a:avLst/>
              </a:prstGeom>
            </p:spPr>
          </p:pic>
          <p:pic>
            <p:nvPicPr>
              <p:cNvPr id="301" name="그림 30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9392" y="8000825"/>
                <a:ext cx="2922640" cy="1247776"/>
              </a:xfrm>
              <a:prstGeom prst="rect">
                <a:avLst/>
              </a:prstGeom>
            </p:spPr>
          </p:pic>
          <p:pic>
            <p:nvPicPr>
              <p:cNvPr id="302" name="그림 30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6671948"/>
                <a:ext cx="2922640" cy="1247773"/>
              </a:xfrm>
              <a:prstGeom prst="rect">
                <a:avLst/>
              </a:prstGeom>
            </p:spPr>
          </p:pic>
          <p:pic>
            <p:nvPicPr>
              <p:cNvPr id="303" name="그림 30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7652" y="6668593"/>
                <a:ext cx="2922640" cy="1247774"/>
              </a:xfrm>
              <a:prstGeom prst="rect">
                <a:avLst/>
              </a:prstGeom>
            </p:spPr>
          </p:pic>
          <p:pic>
            <p:nvPicPr>
              <p:cNvPr id="304" name="그림 30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2487" y="5420817"/>
                <a:ext cx="2922640" cy="1247773"/>
              </a:xfrm>
              <a:prstGeom prst="rect">
                <a:avLst/>
              </a:prstGeom>
            </p:spPr>
          </p:pic>
          <p:pic>
            <p:nvPicPr>
              <p:cNvPr id="305" name="그림 30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5427530"/>
                <a:ext cx="2922640" cy="1247777"/>
              </a:xfrm>
              <a:prstGeom prst="rect">
                <a:avLst/>
              </a:prstGeom>
            </p:spPr>
          </p:pic>
        </p:grpSp>
        <p:pic>
          <p:nvPicPr>
            <p:cNvPr id="163" name="그림 16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753190" y="8802707"/>
              <a:ext cx="1141319" cy="1476798"/>
            </a:xfrm>
            <a:prstGeom prst="rect">
              <a:avLst/>
            </a:prstGeom>
          </p:spPr>
        </p:pic>
        <p:cxnSp>
          <p:nvCxnSpPr>
            <p:cNvPr id="164" name="구부러진 연결선 163"/>
            <p:cNvCxnSpPr/>
            <p:nvPr/>
          </p:nvCxnSpPr>
          <p:spPr>
            <a:xfrm rot="10800000">
              <a:off x="13938904" y="11411747"/>
              <a:ext cx="1616303" cy="743360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  <a:scene3d>
              <a:camera prst="orthographicFront">
                <a:rot lat="0" lon="600002" rev="10799999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직사각형 164"/>
            <p:cNvSpPr/>
            <p:nvPr/>
          </p:nvSpPr>
          <p:spPr>
            <a:xfrm>
              <a:off x="13411343" y="11927063"/>
              <a:ext cx="1464838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Packet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수신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cxnSp>
          <p:nvCxnSpPr>
            <p:cNvPr id="166" name="구부러진 연결선 165"/>
            <p:cNvCxnSpPr/>
            <p:nvPr/>
          </p:nvCxnSpPr>
          <p:spPr>
            <a:xfrm rot="10800000">
              <a:off x="13973485" y="11091273"/>
              <a:ext cx="1616303" cy="743360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직사각형 166"/>
            <p:cNvSpPr/>
            <p:nvPr/>
          </p:nvSpPr>
          <p:spPr>
            <a:xfrm>
              <a:off x="14559735" y="11048256"/>
              <a:ext cx="1464838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Packet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송신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cxnSp>
          <p:nvCxnSpPr>
            <p:cNvPr id="168" name="구부러진 연결선 167"/>
            <p:cNvCxnSpPr/>
            <p:nvPr/>
          </p:nvCxnSpPr>
          <p:spPr>
            <a:xfrm rot="16200000" flipV="1">
              <a:off x="13945817" y="10563829"/>
              <a:ext cx="783704" cy="564370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직사각형 168"/>
            <p:cNvSpPr/>
            <p:nvPr/>
          </p:nvSpPr>
          <p:spPr>
            <a:xfrm>
              <a:off x="13656967" y="9662151"/>
              <a:ext cx="1464838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Sniffing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pic>
          <p:nvPicPr>
            <p:cNvPr id="170" name="그림 16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3826356" y="10049694"/>
              <a:ext cx="360172" cy="362880"/>
            </a:xfrm>
            <a:prstGeom prst="rect">
              <a:avLst/>
            </a:prstGeom>
          </p:spPr>
        </p:pic>
        <p:pic>
          <p:nvPicPr>
            <p:cNvPr id="171" name="그림 17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221423" y="10043439"/>
              <a:ext cx="340169" cy="361855"/>
            </a:xfrm>
            <a:prstGeom prst="rect">
              <a:avLst/>
            </a:prstGeom>
          </p:spPr>
        </p:pic>
        <p:pic>
          <p:nvPicPr>
            <p:cNvPr id="172" name="그림 17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71770" y="10043440"/>
              <a:ext cx="550035" cy="348474"/>
            </a:xfrm>
            <a:prstGeom prst="rect">
              <a:avLst/>
            </a:prstGeom>
          </p:spPr>
        </p:pic>
        <p:pic>
          <p:nvPicPr>
            <p:cNvPr id="173" name="그림 17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93241" y="14849570"/>
              <a:ext cx="1895581" cy="2452768"/>
            </a:xfrm>
            <a:prstGeom prst="rect">
              <a:avLst/>
            </a:prstGeom>
          </p:spPr>
        </p:pic>
        <p:sp>
          <p:nvSpPr>
            <p:cNvPr id="174" name="직사각형 173"/>
            <p:cNvSpPr/>
            <p:nvPr/>
          </p:nvSpPr>
          <p:spPr>
            <a:xfrm>
              <a:off x="7194240" y="14188494"/>
              <a:ext cx="4108676" cy="1530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각 사용자 </a:t>
              </a:r>
              <a:r>
                <a:rPr lang="en-US" altLang="ko-KR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Mail List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획득</a:t>
              </a:r>
              <a:endParaRPr lang="en-US" altLang="ko-KR" sz="15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r>
                <a:rPr lang="ko-KR" altLang="en-US" sz="15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각 사용자가 현재 보는 사진 </a:t>
              </a:r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획득</a:t>
              </a:r>
              <a:endParaRPr lang="en-US" altLang="ko-KR" sz="15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r>
                <a:rPr lang="ko-KR" altLang="en-US" sz="15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공격자가 임의의 사진 전송</a:t>
              </a:r>
              <a:endParaRPr lang="en-US" altLang="ko-KR" sz="15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pPr algn="ctr"/>
              <a:endParaRPr lang="en-US" altLang="ko-KR" sz="15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pPr algn="ctr"/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75" name="모서리가 둥근 직사각형 174"/>
            <p:cNvSpPr/>
            <p:nvPr/>
          </p:nvSpPr>
          <p:spPr>
            <a:xfrm>
              <a:off x="12480256" y="13571054"/>
              <a:ext cx="6277582" cy="4083338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AutoNum type="arabicPeriod"/>
              </a:pP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76" name="그림 17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82954" y="15962611"/>
              <a:ext cx="738061" cy="1252323"/>
            </a:xfrm>
            <a:prstGeom prst="rect">
              <a:avLst/>
            </a:prstGeom>
          </p:spPr>
        </p:pic>
        <p:pic>
          <p:nvPicPr>
            <p:cNvPr id="182" name="그림 18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573946" y="14272075"/>
              <a:ext cx="1141319" cy="1476798"/>
            </a:xfrm>
            <a:prstGeom prst="rect">
              <a:avLst/>
            </a:prstGeom>
          </p:spPr>
        </p:pic>
        <p:grpSp>
          <p:nvGrpSpPr>
            <p:cNvPr id="177" name="그룹 176"/>
            <p:cNvGrpSpPr/>
            <p:nvPr/>
          </p:nvGrpSpPr>
          <p:grpSpPr>
            <a:xfrm>
              <a:off x="15742455" y="16519178"/>
              <a:ext cx="2108670" cy="978558"/>
              <a:chOff x="8273731" y="10343942"/>
              <a:chExt cx="5841396" cy="2498906"/>
            </a:xfrm>
          </p:grpSpPr>
          <p:pic>
            <p:nvPicPr>
              <p:cNvPr id="178" name="그림 17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1595073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79" name="그림 17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7653" y="11591719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80" name="그림 1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2486" y="10343942"/>
                <a:ext cx="2922641" cy="1247775"/>
              </a:xfrm>
              <a:prstGeom prst="rect">
                <a:avLst/>
              </a:prstGeom>
            </p:spPr>
          </p:pic>
          <p:pic>
            <p:nvPicPr>
              <p:cNvPr id="181" name="그림 18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3731" y="10350652"/>
                <a:ext cx="2922641" cy="1247775"/>
              </a:xfrm>
              <a:prstGeom prst="rect">
                <a:avLst/>
              </a:prstGeom>
            </p:spPr>
          </p:pic>
        </p:grpSp>
        <p:cxnSp>
          <p:nvCxnSpPr>
            <p:cNvPr id="183" name="구부러진 연결선 182"/>
            <p:cNvCxnSpPr/>
            <p:nvPr/>
          </p:nvCxnSpPr>
          <p:spPr>
            <a:xfrm rot="10800000">
              <a:off x="13884645" y="15839089"/>
              <a:ext cx="1616302" cy="1007011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  <a:scene3d>
              <a:camera prst="orthographicFront">
                <a:rot lat="0" lon="600002" rev="10799999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직사각형 183"/>
            <p:cNvSpPr/>
            <p:nvPr/>
          </p:nvSpPr>
          <p:spPr>
            <a:xfrm>
              <a:off x="12771123" y="14889545"/>
              <a:ext cx="4929290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서버 보다 먼저  공격자 사진 수신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cxnSp>
          <p:nvCxnSpPr>
            <p:cNvPr id="185" name="구부러진 연결선 184"/>
            <p:cNvCxnSpPr/>
            <p:nvPr/>
          </p:nvCxnSpPr>
          <p:spPr>
            <a:xfrm rot="10800000">
              <a:off x="13602998" y="16389769"/>
              <a:ext cx="779241" cy="382307"/>
            </a:xfrm>
            <a:prstGeom prst="curvedConnector3">
              <a:avLst/>
            </a:prstGeom>
            <a:ln>
              <a:solidFill>
                <a:schemeClr val="bg1"/>
              </a:solidFill>
              <a:prstDash val="sysDash"/>
              <a:tailEnd type="triangle"/>
            </a:ln>
            <a:scene3d>
              <a:camera prst="orthographicFront">
                <a:rot lat="0" lon="600002" rev="10799999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직사각형 185"/>
            <p:cNvSpPr/>
            <p:nvPr/>
          </p:nvSpPr>
          <p:spPr>
            <a:xfrm>
              <a:off x="12870463" y="17196637"/>
              <a:ext cx="2899593" cy="396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ko-KR" altLang="en-US" sz="1500" b="1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굴림체" panose="020B0609000101010101" pitchFamily="49" charset="-127"/>
                  <a:ea typeface="굴림체" panose="020B0609000101010101" pitchFamily="49" charset="-127"/>
                </a:rPr>
                <a:t>사용자가 원하는 사진 수신</a:t>
              </a:r>
              <a:endParaRPr lang="en-US" altLang="ko-KR" sz="15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997517" y="13310299"/>
              <a:ext cx="1670352" cy="16312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100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HY견명조" panose="02030600000101010101" pitchFamily="18" charset="-127"/>
                  <a:ea typeface="HY견명조" panose="02030600000101010101" pitchFamily="18" charset="-127"/>
                </a:rPr>
                <a:t>!`</a:t>
              </a:r>
              <a:endParaRPr lang="en-US" altLang="ko-KR" sz="10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5014964" y="7234900"/>
              <a:ext cx="839109" cy="113362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altLang="ko-KR" sz="54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+mj-ea"/>
                </a:rPr>
                <a:t>1.</a:t>
              </a:r>
              <a:endParaRPr lang="en-US" altLang="ko-KR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j-ea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11925315" y="7234900"/>
              <a:ext cx="7665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altLang="ko-KR" sz="54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+mj-ea"/>
                </a:rPr>
                <a:t>2</a:t>
              </a:r>
              <a:r>
                <a:rPr lang="en-US" altLang="ko-KR" sz="54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+mj-ea"/>
                </a:rPr>
                <a:t>.</a:t>
              </a: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4856940" y="12633423"/>
              <a:ext cx="7665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+mj-ea"/>
                  <a:ea typeface="+mj-ea"/>
                </a:rPr>
                <a:t>3.</a:t>
              </a:r>
              <a:endParaRPr lang="ko-KR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11807389" y="12749919"/>
              <a:ext cx="7665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54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+mj-ea"/>
                  <a:ea typeface="+mj-ea"/>
                </a:rPr>
                <a:t>4.</a:t>
              </a:r>
              <a:endParaRPr lang="ko-KR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16269974" y="15317986"/>
              <a:ext cx="913201" cy="86177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ko-KR" sz="50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HY견명조" panose="02030600000101010101" pitchFamily="18" charset="-127"/>
                  <a:ea typeface="HY견명조" panose="02030600000101010101" pitchFamily="18" charset="-127"/>
                </a:rPr>
                <a:t>?</a:t>
              </a:r>
              <a:endParaRPr lang="en-US" altLang="ko-KR" sz="10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endParaRPr>
            </a:p>
          </p:txBody>
        </p:sp>
      </p:grpSp>
      <p:grpSp>
        <p:nvGrpSpPr>
          <p:cNvPr id="1055" name="그룹 1054"/>
          <p:cNvGrpSpPr/>
          <p:nvPr/>
        </p:nvGrpSpPr>
        <p:grpSpPr>
          <a:xfrm>
            <a:off x="2709880" y="17299341"/>
            <a:ext cx="17506400" cy="10989845"/>
            <a:chOff x="3745024" y="16628453"/>
            <a:chExt cx="16470085" cy="10989845"/>
          </a:xfrm>
        </p:grpSpPr>
        <p:sp>
          <p:nvSpPr>
            <p:cNvPr id="247" name="모서리가 둥근 직사각형 246"/>
            <p:cNvSpPr/>
            <p:nvPr/>
          </p:nvSpPr>
          <p:spPr>
            <a:xfrm>
              <a:off x="3745024" y="16628453"/>
              <a:ext cx="16470085" cy="10989845"/>
            </a:xfrm>
            <a:prstGeom prst="roundRect">
              <a:avLst/>
            </a:prstGeom>
            <a:solidFill>
              <a:schemeClr val="tx1">
                <a:alpha val="1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4" name="모서리가 둥근 직사각형 133"/>
            <p:cNvSpPr/>
            <p:nvPr/>
          </p:nvSpPr>
          <p:spPr>
            <a:xfrm>
              <a:off x="5222337" y="17053378"/>
              <a:ext cx="13061126" cy="10109233"/>
            </a:xfrm>
            <a:prstGeom prst="roundRect">
              <a:avLst/>
            </a:prstGeom>
            <a:solidFill>
              <a:srgbClr val="00B050">
                <a:alpha val="4000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15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15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1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 Monitor Mode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지원되는 무선 어댑터를 이용하여 공기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중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으</a:t>
              </a:r>
              <a:r>
                <a:rPr lang="ko-KR" altLang="en-US" sz="22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로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송수신되는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Packet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수집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</a:t>
              </a:r>
            </a:p>
            <a:p>
              <a:endParaRPr lang="en-US" altLang="ko-KR" sz="20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2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각 사용자들의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Packet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에서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쿠키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Sniffing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을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통해 메일리스트를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공격자가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확인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가능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</a:t>
              </a: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3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각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사용자들이 웹 서버에서 원하는 사진들을 보기 위하여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HTTP REQUEST </a:t>
              </a:r>
              <a:r>
                <a:rPr lang="ko-KR" altLang="en-US" sz="2200" b="1" dirty="0" err="1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패킷을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전송하게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되면 </a:t>
              </a:r>
              <a:endParaRPr lang="en-US" altLang="ko-KR" sz="22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r>
                <a:rPr lang="en-US" altLang="ko-KR" sz="22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Packet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을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Sniffing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하여 공격자의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서버에 저장하여 사생활 침해 가능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</a:t>
              </a:r>
            </a:p>
            <a:p>
              <a:endParaRPr lang="en-US" altLang="ko-KR" sz="22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2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4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각 사용자의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HTTP REQUEST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Packet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을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Sniffing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하여 서버에서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HTTP RESPONSE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를 수신하기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전에 </a:t>
              </a:r>
              <a:endParaRPr lang="en-US" altLang="ko-KR" sz="2200" b="1" dirty="0" smtClean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  <a:p>
              <a:r>
                <a:rPr lang="en-US" altLang="ko-KR" sz="22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공격자가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미리 사용자에게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HTTP RESPONSE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송신하면 </a:t>
              </a:r>
              <a:r>
                <a:rPr lang="ko-KR" altLang="en-US" sz="2200" b="1" dirty="0" err="1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패킷</a:t>
              </a:r>
              <a:r>
                <a:rPr lang="ko-KR" altLang="en-US" sz="2200" b="1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변조 </a:t>
              </a:r>
              <a:r>
                <a:rPr lang="ko-KR" altLang="en-US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가능</a:t>
              </a:r>
              <a:r>
                <a:rPr lang="en-US" altLang="ko-KR" sz="2200" b="1" dirty="0" smtClean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.</a:t>
              </a:r>
            </a:p>
            <a:p>
              <a:endParaRPr lang="en-US" altLang="ko-KR" sz="20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  <a:p>
              <a:endParaRPr lang="en-US" altLang="ko-KR" sz="2000" dirty="0" smtClean="0">
                <a:solidFill>
                  <a:schemeClr val="bg1"/>
                </a:solidFill>
                <a:latin typeface="MD솔체" panose="02020603020101020101" pitchFamily="18" charset="-127"/>
                <a:ea typeface="MD솔체" panose="02020603020101020101" pitchFamily="18" charset="-127"/>
              </a:endParaRPr>
            </a:p>
          </p:txBody>
        </p:sp>
        <p:sp>
          <p:nvSpPr>
            <p:cNvPr id="1025" name="직사각형 1024"/>
            <p:cNvSpPr/>
            <p:nvPr/>
          </p:nvSpPr>
          <p:spPr>
            <a:xfrm>
              <a:off x="4985626" y="16639427"/>
              <a:ext cx="2785584" cy="116955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altLang="ko-KR" sz="7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252" name="직사각형 251"/>
            <p:cNvSpPr/>
            <p:nvPr/>
          </p:nvSpPr>
          <p:spPr>
            <a:xfrm>
              <a:off x="6156818" y="18199187"/>
              <a:ext cx="2237727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53" name="직사각형 252"/>
            <p:cNvSpPr/>
            <p:nvPr/>
          </p:nvSpPr>
          <p:spPr>
            <a:xfrm>
              <a:off x="6110156" y="20273075"/>
              <a:ext cx="2237727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249" name="그림 24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177431" y="18933850"/>
              <a:ext cx="2167547" cy="390088"/>
            </a:xfrm>
            <a:prstGeom prst="rect">
              <a:avLst/>
            </a:prstGeom>
          </p:spPr>
        </p:pic>
        <p:pic>
          <p:nvPicPr>
            <p:cNvPr id="1034" name="그림 1033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135321" y="20953482"/>
              <a:ext cx="2160394" cy="390088"/>
            </a:xfrm>
            <a:prstGeom prst="rect">
              <a:avLst/>
            </a:prstGeom>
          </p:spPr>
        </p:pic>
        <p:sp>
          <p:nvSpPr>
            <p:cNvPr id="254" name="직사각형 253"/>
            <p:cNvSpPr/>
            <p:nvPr/>
          </p:nvSpPr>
          <p:spPr>
            <a:xfrm>
              <a:off x="6141587" y="22703251"/>
              <a:ext cx="2237727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57" name="직사각형 256"/>
            <p:cNvSpPr/>
            <p:nvPr/>
          </p:nvSpPr>
          <p:spPr>
            <a:xfrm>
              <a:off x="6102831" y="25135615"/>
              <a:ext cx="2237727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62" name="직사각형 261"/>
            <p:cNvSpPr/>
            <p:nvPr/>
          </p:nvSpPr>
          <p:spPr>
            <a:xfrm>
              <a:off x="10478845" y="20265434"/>
              <a:ext cx="2973123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63" name="직사각형 262"/>
            <p:cNvSpPr/>
            <p:nvPr/>
          </p:nvSpPr>
          <p:spPr>
            <a:xfrm>
              <a:off x="10553421" y="22715951"/>
              <a:ext cx="3077307" cy="123371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64" name="직사각형 263"/>
            <p:cNvSpPr/>
            <p:nvPr/>
          </p:nvSpPr>
          <p:spPr>
            <a:xfrm>
              <a:off x="10627599" y="25066640"/>
              <a:ext cx="3048769" cy="13802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038" name="오른쪽 화살표 1037"/>
            <p:cNvSpPr/>
            <p:nvPr/>
          </p:nvSpPr>
          <p:spPr>
            <a:xfrm>
              <a:off x="8771907" y="20776608"/>
              <a:ext cx="1438894" cy="22925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66" name="오른쪽 화살표 265"/>
            <p:cNvSpPr/>
            <p:nvPr/>
          </p:nvSpPr>
          <p:spPr>
            <a:xfrm>
              <a:off x="8807385" y="23191307"/>
              <a:ext cx="1438894" cy="22925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267" name="오른쪽 화살표 266"/>
            <p:cNvSpPr/>
            <p:nvPr/>
          </p:nvSpPr>
          <p:spPr>
            <a:xfrm>
              <a:off x="8839499" y="25550286"/>
              <a:ext cx="1438894" cy="22925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039" name="그림 103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537020" y="20864488"/>
              <a:ext cx="2886092" cy="571040"/>
            </a:xfrm>
            <a:prstGeom prst="rect">
              <a:avLst/>
            </a:prstGeom>
          </p:spPr>
        </p:pic>
        <p:pic>
          <p:nvPicPr>
            <p:cNvPr id="1046" name="그림 1045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168470" y="23211714"/>
              <a:ext cx="2190744" cy="514086"/>
            </a:xfrm>
            <a:prstGeom prst="rect">
              <a:avLst/>
            </a:prstGeom>
          </p:spPr>
        </p:pic>
        <p:pic>
          <p:nvPicPr>
            <p:cNvPr id="280" name="그림 27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570396" y="23112799"/>
              <a:ext cx="3053816" cy="705352"/>
            </a:xfrm>
            <a:prstGeom prst="rect">
              <a:avLst/>
            </a:prstGeom>
          </p:spPr>
        </p:pic>
        <p:pic>
          <p:nvPicPr>
            <p:cNvPr id="281" name="그림 280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124346" y="25664915"/>
              <a:ext cx="2190744" cy="514086"/>
            </a:xfrm>
            <a:prstGeom prst="rect">
              <a:avLst/>
            </a:prstGeom>
          </p:spPr>
        </p:pic>
        <p:cxnSp>
          <p:nvCxnSpPr>
            <p:cNvPr id="1048" name="직선 연결선 1047"/>
            <p:cNvCxnSpPr/>
            <p:nvPr/>
          </p:nvCxnSpPr>
          <p:spPr>
            <a:xfrm>
              <a:off x="10639891" y="23393148"/>
              <a:ext cx="2576275" cy="6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직선 연결선 284"/>
            <p:cNvCxnSpPr/>
            <p:nvPr/>
          </p:nvCxnSpPr>
          <p:spPr>
            <a:xfrm>
              <a:off x="10764225" y="23864012"/>
              <a:ext cx="505439" cy="6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1" name="그림 1050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0672989" y="25559889"/>
              <a:ext cx="2927728" cy="784553"/>
            </a:xfrm>
            <a:prstGeom prst="rect">
              <a:avLst/>
            </a:prstGeom>
          </p:spPr>
        </p:pic>
        <p:sp>
          <p:nvSpPr>
            <p:cNvPr id="1052" name="TextBox 1051"/>
            <p:cNvSpPr txBox="1"/>
            <p:nvPr/>
          </p:nvSpPr>
          <p:spPr>
            <a:xfrm>
              <a:off x="6172690" y="18331433"/>
              <a:ext cx="15802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dirty="0" smtClean="0">
                  <a:solidFill>
                    <a:schemeClr val="bg1"/>
                  </a:solidFill>
                </a:rPr>
                <a:t>Packet 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수집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6187724" y="20338167"/>
              <a:ext cx="158022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dirty="0" smtClean="0">
                  <a:solidFill>
                    <a:schemeClr val="bg1"/>
                  </a:solidFill>
                </a:rPr>
                <a:t>Login cookie 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획득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10555525" y="20353407"/>
              <a:ext cx="342085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dirty="0" smtClean="0">
                  <a:solidFill>
                    <a:schemeClr val="bg1"/>
                  </a:solidFill>
                </a:rPr>
                <a:t>Cookie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이용하여 메일 함 접속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6123983" y="22816878"/>
              <a:ext cx="22413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dirty="0" smtClean="0">
                  <a:solidFill>
                    <a:schemeClr val="bg1"/>
                  </a:solidFill>
                </a:rPr>
                <a:t>JPEG request packet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 수집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10520646" y="22805512"/>
              <a:ext cx="318809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500" dirty="0" smtClean="0">
                  <a:solidFill>
                    <a:schemeClr val="bg1"/>
                  </a:solidFill>
                </a:rPr>
                <a:t>해당 </a:t>
              </a:r>
              <a:r>
                <a:rPr lang="en-US" altLang="ko-KR" sz="1500" dirty="0" smtClean="0">
                  <a:solidFill>
                    <a:schemeClr val="bg1"/>
                  </a:solidFill>
                </a:rPr>
                <a:t>URL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을 이용하여 사진 다운로드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6110156" y="25278956"/>
              <a:ext cx="22413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dirty="0" smtClean="0">
                  <a:solidFill>
                    <a:schemeClr val="bg1"/>
                  </a:solidFill>
                </a:rPr>
                <a:t>JPEG request packet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 인지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10639891" y="25190058"/>
              <a:ext cx="224138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500" dirty="0" smtClean="0">
                  <a:solidFill>
                    <a:schemeClr val="bg1"/>
                  </a:solidFill>
                </a:rPr>
                <a:t>변조된  </a:t>
              </a:r>
              <a:r>
                <a:rPr lang="en-US" altLang="ko-KR" sz="1500" dirty="0" smtClean="0">
                  <a:solidFill>
                    <a:schemeClr val="bg1"/>
                  </a:solidFill>
                </a:rPr>
                <a:t>JPEG </a:t>
              </a:r>
              <a:r>
                <a:rPr lang="ko-KR" altLang="en-US" sz="1500" dirty="0" smtClean="0">
                  <a:solidFill>
                    <a:schemeClr val="bg1"/>
                  </a:solidFill>
                </a:rPr>
                <a:t>보내기</a:t>
              </a:r>
              <a:endParaRPr lang="ko-KR" altLang="en-US" sz="15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212" y="28289186"/>
            <a:ext cx="5284918" cy="212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회로">
  <a:themeElements>
    <a:clrScheme name="빨강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회로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회로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TM04033919[[fn=회로]]</Template>
  <TotalTime>2233</TotalTime>
  <Words>214</Words>
  <Application>Microsoft Office PowerPoint</Application>
  <PresentationFormat>사용자 지정</PresentationFormat>
  <Paragraphs>69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회로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Jongyeol Baek</dc:creator>
  <cp:lastModifiedBy>Lee</cp:lastModifiedBy>
  <cp:revision>47</cp:revision>
  <cp:lastPrinted>2016-11-15T12:01:52Z</cp:lastPrinted>
  <dcterms:created xsi:type="dcterms:W3CDTF">2016-11-14T11:06:00Z</dcterms:created>
  <dcterms:modified xsi:type="dcterms:W3CDTF">2016-11-16T10:19:28Z</dcterms:modified>
</cp:coreProperties>
</file>