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98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19"/>
      <p:bold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82"/>
    <p:restoredTop sz="94660"/>
  </p:normalViewPr>
  <p:slideViewPr>
    <p:cSldViewPr snapToGrid="0">
      <p:cViewPr varScale="1">
        <p:scale>
          <a:sx n="116" d="100"/>
          <a:sy n="116" d="100"/>
        </p:scale>
        <p:origin x="-1680" y="-102"/>
      </p:cViewPr>
      <p:guideLst>
        <p:guide orient="horz" pos="2159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16C72EBE-7A89-4D9B-B885-9DE95DA13E0A}" type="datetime1">
              <a:rPr lang="ko-KR" altLang="en-US"/>
              <a:pPr lvl="0">
                <a:defRPr lang="ko-KR" altLang="en-US"/>
              </a:pPr>
              <a:t>2019-07-02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92BF1A71-1143-40CE-96D6-39F4E51D0C1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8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7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50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30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082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384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762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671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975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184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847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7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323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859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936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67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6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87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40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56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8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23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32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  <p:sldLayoutId id="2147483973" r:id="rId18"/>
    <p:sldLayoutId id="2147483974" r:id="rId19"/>
    <p:sldLayoutId id="2147483975" r:id="rId20"/>
    <p:sldLayoutId id="2147483976" r:id="rId21"/>
    <p:sldLayoutId id="2147483977" r:id="rId22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0"/>
            <a:ext cx="9144000" cy="6858000"/>
            <a:chOff x="0" y="1521618"/>
            <a:chExt cx="9144000" cy="381476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2"/>
            <a:srcRect l="16620" r="16620" b="85450"/>
            <a:stretch>
              <a:fillRect/>
            </a:stretch>
          </p:blipFill>
          <p:spPr>
            <a:xfrm>
              <a:off x="2305049" y="1521618"/>
              <a:ext cx="4533902" cy="498384"/>
            </a:xfrm>
            <a:prstGeom prst="rect">
              <a:avLst/>
            </a:prstGeom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2"/>
            <a:srcRect l="16620" r="16620" b="85450"/>
            <a:stretch>
              <a:fillRect/>
            </a:stretch>
          </p:blipFill>
          <p:spPr>
            <a:xfrm flipV="1">
              <a:off x="2457449" y="4837998"/>
              <a:ext cx="4533902" cy="498384"/>
            </a:xfrm>
            <a:prstGeom prst="rect">
              <a:avLst/>
            </a:prstGeom>
          </p:spPr>
        </p:pic>
        <p:sp>
          <p:nvSpPr>
            <p:cNvPr id="12" name="자유형 11"/>
            <p:cNvSpPr/>
            <p:nvPr/>
          </p:nvSpPr>
          <p:spPr>
            <a:xfrm>
              <a:off x="0" y="1842799"/>
              <a:ext cx="9144000" cy="3172403"/>
            </a:xfrm>
            <a:custGeom>
              <a:avLst/>
              <a:gdLst>
                <a:gd name="connsiteX0" fmla="*/ 0 w 9144000"/>
                <a:gd name="connsiteY0" fmla="*/ 0 h 3172403"/>
                <a:gd name="connsiteX1" fmla="*/ 2180273 w 9144000"/>
                <a:gd name="connsiteY1" fmla="*/ 0 h 3172403"/>
                <a:gd name="connsiteX2" fmla="*/ 2342341 w 9144000"/>
                <a:gd name="connsiteY2" fmla="*/ 160951 h 3172403"/>
                <a:gd name="connsiteX3" fmla="*/ 6801658 w 9144000"/>
                <a:gd name="connsiteY3" fmla="*/ 160951 h 3172403"/>
                <a:gd name="connsiteX4" fmla="*/ 6963727 w 9144000"/>
                <a:gd name="connsiteY4" fmla="*/ 0 h 3172403"/>
                <a:gd name="connsiteX5" fmla="*/ 9144000 w 9144000"/>
                <a:gd name="connsiteY5" fmla="*/ 0 h 3172403"/>
                <a:gd name="connsiteX6" fmla="*/ 9144000 w 9144000"/>
                <a:gd name="connsiteY6" fmla="*/ 3172403 h 3172403"/>
                <a:gd name="connsiteX7" fmla="*/ 6963728 w 9144000"/>
                <a:gd name="connsiteY7" fmla="*/ 3172403 h 3172403"/>
                <a:gd name="connsiteX8" fmla="*/ 6801658 w 9144000"/>
                <a:gd name="connsiteY8" fmla="*/ 3011451 h 3172403"/>
                <a:gd name="connsiteX9" fmla="*/ 2342341 w 9144000"/>
                <a:gd name="connsiteY9" fmla="*/ 3011451 h 3172403"/>
                <a:gd name="connsiteX10" fmla="*/ 2180272 w 9144000"/>
                <a:gd name="connsiteY10" fmla="*/ 3172403 h 3172403"/>
                <a:gd name="connsiteX11" fmla="*/ 0 w 9144000"/>
                <a:gd name="connsiteY11" fmla="*/ 3172403 h 317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00" h="3172403">
                  <a:moveTo>
                    <a:pt x="0" y="0"/>
                  </a:moveTo>
                  <a:lnTo>
                    <a:pt x="2180273" y="0"/>
                  </a:lnTo>
                  <a:lnTo>
                    <a:pt x="2342341" y="160951"/>
                  </a:lnTo>
                  <a:lnTo>
                    <a:pt x="6801658" y="160951"/>
                  </a:lnTo>
                  <a:lnTo>
                    <a:pt x="6963727" y="0"/>
                  </a:lnTo>
                  <a:lnTo>
                    <a:pt x="9144000" y="0"/>
                  </a:lnTo>
                  <a:lnTo>
                    <a:pt x="9144000" y="3172403"/>
                  </a:lnTo>
                  <a:lnTo>
                    <a:pt x="6963728" y="3172403"/>
                  </a:lnTo>
                  <a:lnTo>
                    <a:pt x="6801658" y="3011451"/>
                  </a:lnTo>
                  <a:lnTo>
                    <a:pt x="2342341" y="3011451"/>
                  </a:lnTo>
                  <a:lnTo>
                    <a:pt x="2180272" y="3172403"/>
                  </a:lnTo>
                  <a:lnTo>
                    <a:pt x="0" y="3172403"/>
                  </a:lnTo>
                  <a:close/>
                </a:path>
              </a:pathLst>
            </a:custGeom>
            <a:gradFill>
              <a:gsLst>
                <a:gs pos="0">
                  <a:srgbClr val="323842"/>
                </a:gs>
                <a:gs pos="5000">
                  <a:srgbClr val="262B32"/>
                </a:gs>
                <a:gs pos="50000">
                  <a:srgbClr val="1E232A"/>
                </a:gs>
                <a:gs pos="95000">
                  <a:srgbClr val="262B32"/>
                </a:gs>
                <a:gs pos="100000">
                  <a:srgbClr val="32384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06024" y="2681088"/>
            <a:ext cx="7655516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vert="horz" wrap="square" lIns="91440" tIns="45720" rIns="91440" bIns="45720" anchor="t">
            <a:spAutoFit/>
          </a:bodyPr>
          <a:lstStyle/>
          <a:p>
            <a:pPr algn="ctr">
              <a:defRPr lang="ko-KR" altLang="en-US"/>
            </a:pPr>
            <a:r>
              <a:rPr lang="en-US" altLang="ko-KR" sz="3600" b="1" spc="-150" dirty="0" err="1" smtClean="0">
                <a:solidFill>
                  <a:schemeClr val="bg1"/>
                </a:solidFill>
                <a:latin typeface="경기천년바탕 Bold"/>
                <a:ea typeface="경기천년바탕 Bold"/>
              </a:rPr>
              <a:t>QRcode</a:t>
            </a:r>
            <a:r>
              <a:rPr lang="ko-KR" altLang="en-US" sz="3600" b="1" spc="-150" dirty="0" smtClean="0">
                <a:solidFill>
                  <a:schemeClr val="bg1"/>
                </a:solidFill>
                <a:latin typeface="경기천년바탕 Bold"/>
                <a:ea typeface="경기천년바탕 Bold"/>
              </a:rPr>
              <a:t>를 이용한 능동적 출결시스템</a:t>
            </a:r>
            <a:endParaRPr lang="ko-KR" altLang="en-US" sz="3600" b="1" spc="-150" dirty="0">
              <a:solidFill>
                <a:schemeClr val="bg1"/>
              </a:solidFill>
              <a:latin typeface="경기천년바탕 Bold"/>
              <a:ea typeface="경기천년바탕 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74903" y="3788826"/>
            <a:ext cx="3794194" cy="138499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0" spc="-150" dirty="0" smtClean="0">
                <a:solidFill>
                  <a:srgbClr val="1176C8"/>
                </a:solidFill>
                <a:latin typeface="나눔고딕 ExtraBold"/>
                <a:ea typeface="나눔고딕 ExtraBold"/>
              </a:rPr>
              <a:t>201</a:t>
            </a:r>
            <a:r>
              <a:rPr lang="en-US" altLang="ko-KR" sz="2400" b="0" spc="-150" dirty="0" smtClean="0">
                <a:solidFill>
                  <a:srgbClr val="1176C8"/>
                </a:solidFill>
                <a:latin typeface="나눔고딕 ExtraBold"/>
                <a:ea typeface="나눔고딕 ExtraBold"/>
              </a:rPr>
              <a:t>9.</a:t>
            </a:r>
            <a:r>
              <a:rPr lang="ko-KR" altLang="en-US" sz="2400" b="0" spc="-150" dirty="0" smtClean="0">
                <a:solidFill>
                  <a:srgbClr val="1176C8"/>
                </a:solidFill>
                <a:latin typeface="나눔고딕 ExtraBold"/>
                <a:ea typeface="나눔고딕 ExtraBold"/>
              </a:rPr>
              <a:t> 7</a:t>
            </a:r>
            <a:r>
              <a:rPr lang="en-US" altLang="ko-KR" sz="2400" b="0" spc="-150" dirty="0" smtClean="0">
                <a:solidFill>
                  <a:srgbClr val="1176C8"/>
                </a:solidFill>
                <a:latin typeface="나눔고딕 ExtraBold"/>
                <a:ea typeface="나눔고딕 ExtraBold"/>
              </a:rPr>
              <a:t>. </a:t>
            </a:r>
            <a:r>
              <a:rPr lang="ko-KR" altLang="en-US" sz="2400" b="0" spc="-150" dirty="0" smtClean="0">
                <a:solidFill>
                  <a:srgbClr val="1176C8"/>
                </a:solidFill>
                <a:latin typeface="나눔고딕 ExtraBold"/>
                <a:ea typeface="나눔고딕 ExtraBold"/>
              </a:rPr>
              <a:t>2</a:t>
            </a:r>
            <a:endParaRPr lang="en-US" altLang="ko-KR" sz="2400" spc="-150" dirty="0">
              <a:solidFill>
                <a:srgbClr val="1176C8"/>
              </a:solidFill>
              <a:latin typeface="나눔고딕 ExtraBold"/>
              <a:ea typeface="나눔고딕 ExtraBold"/>
            </a:endParaRPr>
          </a:p>
          <a:p>
            <a:pPr algn="ctr">
              <a:defRPr lang="ko-KR" altLang="en-US"/>
            </a:pPr>
            <a:r>
              <a:rPr lang="en-US" altLang="ko-KR" sz="2400" spc="-150" dirty="0" smtClean="0">
                <a:solidFill>
                  <a:srgbClr val="1176C8"/>
                </a:solidFill>
                <a:latin typeface="나눔고딕 ExtraBold"/>
                <a:ea typeface="나눔고딕 ExtraBold"/>
              </a:rPr>
              <a:t>CCIT </a:t>
            </a:r>
            <a:r>
              <a:rPr lang="ko-KR" altLang="en-US" sz="2400" spc="-150" dirty="0" smtClean="0">
                <a:solidFill>
                  <a:srgbClr val="1176C8"/>
                </a:solidFill>
                <a:latin typeface="나눔고딕 ExtraBold"/>
                <a:ea typeface="나눔고딕 ExtraBold"/>
              </a:rPr>
              <a:t>정보보안</a:t>
            </a:r>
            <a:r>
              <a:rPr lang="en-US" altLang="ko-KR" sz="2400" spc="-150" dirty="0" smtClean="0">
                <a:solidFill>
                  <a:srgbClr val="1176C8"/>
                </a:solidFill>
                <a:latin typeface="나눔고딕 ExtraBold"/>
                <a:ea typeface="나눔고딕 ExtraBold"/>
              </a:rPr>
              <a:t>SW</a:t>
            </a:r>
            <a:r>
              <a:rPr lang="ko-KR" altLang="en-US" sz="2400" spc="-150" dirty="0" smtClean="0">
                <a:solidFill>
                  <a:srgbClr val="1176C8"/>
                </a:solidFill>
                <a:latin typeface="나눔고딕 ExtraBold"/>
                <a:ea typeface="나눔고딕 ExtraBold"/>
              </a:rPr>
              <a:t>융합전공</a:t>
            </a:r>
            <a:endParaRPr lang="en-US" altLang="ko-KR" sz="2400" spc="-150" dirty="0" smtClean="0">
              <a:solidFill>
                <a:srgbClr val="1176C8"/>
              </a:solidFill>
              <a:latin typeface="나눔고딕 ExtraBold"/>
              <a:ea typeface="나눔고딕 ExtraBold"/>
            </a:endParaRPr>
          </a:p>
          <a:p>
            <a:pPr algn="ctr">
              <a:defRPr lang="ko-KR" altLang="en-US"/>
            </a:pPr>
            <a:r>
              <a:rPr lang="ko-KR" altLang="en-US" sz="3600" spc="-150" dirty="0" smtClean="0">
                <a:solidFill>
                  <a:srgbClr val="1176C8"/>
                </a:solidFill>
                <a:latin typeface="나눔고딕 ExtraBold"/>
                <a:ea typeface="나눔고딕 ExtraBold"/>
              </a:rPr>
              <a:t>정 성 철</a:t>
            </a:r>
            <a:endParaRPr lang="ko-KR" altLang="en-US" sz="2000" spc="-150" dirty="0">
              <a:solidFill>
                <a:srgbClr val="1176C8"/>
              </a:solidFill>
              <a:latin typeface="나눔고딕 ExtraBold"/>
              <a:ea typeface="나눔고딕 ExtraBold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08406" y="829447"/>
            <a:ext cx="1957038" cy="798639"/>
          </a:xfrm>
          <a:prstGeom prst="rect">
            <a:avLst/>
          </a:prstGeom>
        </p:spPr>
      </p:pic>
      <p:pic>
        <p:nvPicPr>
          <p:cNvPr id="36" name="그림 35"/>
          <p:cNvPicPr>
            <a:picLocks noGrp="1" noChangeAspect="1"/>
          </p:cNvPicPr>
          <p:nvPr/>
        </p:nvPicPr>
        <p:blipFill rotWithShape="1">
          <a:blip r:embed="rId4"/>
          <a:srcRect l="1490" r="1490"/>
          <a:stretch>
            <a:fillRect/>
          </a:stretch>
        </p:blipFill>
        <p:spPr>
          <a:xfrm>
            <a:off x="7333903" y="829447"/>
            <a:ext cx="1440444" cy="1442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육각형 25"/>
          <p:cNvSpPr/>
          <p:nvPr/>
        </p:nvSpPr>
        <p:spPr>
          <a:xfrm rot="5400000">
            <a:off x="635392" y="920863"/>
            <a:ext cx="525780" cy="453259"/>
          </a:xfrm>
          <a:prstGeom prst="hexagon">
            <a:avLst>
              <a:gd name="adj" fmla="val 25000"/>
              <a:gd name="vf" fmla="val 115470"/>
            </a:avLst>
          </a:prstGeom>
          <a:noFill/>
          <a:ln w="28575">
            <a:solidFill>
              <a:srgbClr val="117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나눔고딕 ExtraBold"/>
              <a:ea typeface="나눔고딕 Extra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61142" y="887163"/>
            <a:ext cx="2635523" cy="511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구현 </a:t>
            </a:r>
            <a:r>
              <a:rPr lang="en-US" altLang="ko-KR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– </a:t>
            </a:r>
            <a:r>
              <a:rPr lang="ko-KR" altLang="en-US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출석 체크</a:t>
            </a:r>
            <a:r>
              <a:rPr lang="en-US" altLang="ko-KR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endParaRPr lang="ko-KR" altLang="en-US" sz="2800" b="0" spc="-150">
              <a:solidFill>
                <a:schemeClr val="bg1"/>
              </a:solidFill>
              <a:latin typeface="나눔바른고딕"/>
              <a:ea typeface="나눔바른고딕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94377" y="5455920"/>
            <a:ext cx="7319374" cy="64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발급받은 </a:t>
            </a:r>
            <a:r>
              <a:rPr lang="en-US" altLang="ko-KR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QRcode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를 서버에서 </a:t>
            </a:r>
            <a:r>
              <a:rPr lang="ko-KR" altLang="en-US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스캔했을때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 학번, 현재시간, </a:t>
            </a:r>
            <a:r>
              <a:rPr lang="en-US" altLang="ko-KR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Hash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가 출력됨</a:t>
            </a:r>
          </a:p>
          <a:p>
            <a:pPr>
              <a:defRPr lang="ko-KR" altLang="en-US"/>
            </a:pP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이후 버튼 </a:t>
            </a:r>
            <a:r>
              <a:rPr lang="ko-KR" altLang="en-US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클릭시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r>
              <a:rPr lang="ko-KR" altLang="en-US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스캔한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 정보를 바탕으로 </a:t>
            </a:r>
            <a:r>
              <a:rPr lang="ko-KR" altLang="en-US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확인후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 출석을 인정함</a:t>
            </a: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3"/>
          <a:srcRect t="13670" r="29400" b="27190"/>
          <a:stretch>
            <a:fillRect/>
          </a:stretch>
        </p:blipFill>
        <p:spPr>
          <a:xfrm>
            <a:off x="671652" y="1618715"/>
            <a:ext cx="5663334" cy="2571425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4"/>
          <a:srcRect l="35570" t="9680" r="35340" b="75310"/>
          <a:stretch>
            <a:fillRect/>
          </a:stretch>
        </p:blipFill>
        <p:spPr>
          <a:xfrm>
            <a:off x="5019900" y="4118289"/>
            <a:ext cx="3340986" cy="934536"/>
          </a:xfrm>
          <a:prstGeom prst="rect">
            <a:avLst/>
          </a:prstGeom>
          <a:ln w="9525" cap="flat" cmpd="sng" algn="ctr">
            <a:solidFill>
              <a:schemeClr val="tx1"/>
            </a:solidFill>
            <a:prstDash val="solid"/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육각형 25"/>
          <p:cNvSpPr/>
          <p:nvPr/>
        </p:nvSpPr>
        <p:spPr>
          <a:xfrm rot="5400000">
            <a:off x="635392" y="920863"/>
            <a:ext cx="525780" cy="453259"/>
          </a:xfrm>
          <a:prstGeom prst="hexagon">
            <a:avLst>
              <a:gd name="adj" fmla="val 25000"/>
              <a:gd name="vf" fmla="val 115470"/>
            </a:avLst>
          </a:prstGeom>
          <a:noFill/>
          <a:ln w="28575">
            <a:solidFill>
              <a:srgbClr val="117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나눔고딕 ExtraBold"/>
              <a:ea typeface="나눔고딕 Extra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61142" y="887163"/>
            <a:ext cx="440377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공격 </a:t>
            </a:r>
            <a:r>
              <a:rPr lang="en-US" altLang="ko-KR" sz="28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– </a:t>
            </a:r>
            <a:r>
              <a:rPr lang="ko-KR" altLang="en-US" sz="28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변조된 </a:t>
            </a:r>
            <a:r>
              <a:rPr lang="en-US" altLang="ko-KR" sz="28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QR</a:t>
            </a:r>
            <a:r>
              <a:rPr lang="ko-KR" altLang="en-US" sz="28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코드 이용 </a:t>
            </a:r>
            <a:endParaRPr lang="ko-KR" altLang="en-US" sz="2800" b="0" spc="-150" dirty="0">
              <a:solidFill>
                <a:schemeClr val="bg1"/>
              </a:solidFill>
              <a:latin typeface="나눔바른고딕"/>
              <a:ea typeface="나눔바른고딕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38442" y="5229677"/>
            <a:ext cx="6920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공격자는 </a:t>
            </a:r>
            <a:r>
              <a:rPr lang="ko-KR" altLang="en-US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타인의 </a:t>
            </a:r>
            <a:r>
              <a:rPr lang="en-US" altLang="ko-KR" b="0" spc="-150" dirty="0" err="1" smtClean="0">
                <a:solidFill>
                  <a:schemeClr val="bg1"/>
                </a:solidFill>
                <a:latin typeface="나눔바른고딕"/>
                <a:ea typeface="나눔바른고딕"/>
              </a:rPr>
              <a:t>QRcode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의 정보를 </a:t>
            </a:r>
            <a:r>
              <a:rPr lang="ko-KR" altLang="en-US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획득하여 시간만 변조된 </a:t>
            </a:r>
            <a:r>
              <a:rPr lang="en-US" altLang="ko-KR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QR</a:t>
            </a:r>
            <a:r>
              <a:rPr lang="ko-KR" altLang="en-US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코드 생성</a:t>
            </a:r>
            <a:r>
              <a:rPr lang="en-US" altLang="ko-KR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, </a:t>
            </a:r>
          </a:p>
          <a:p>
            <a:pPr>
              <a:defRPr lang="ko-KR" altLang="en-US"/>
            </a:pPr>
            <a:r>
              <a:rPr lang="ko-KR" altLang="en-US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출결체크 시도 →</a:t>
            </a:r>
            <a:r>
              <a:rPr lang="en-US" altLang="ko-KR" spc="-150" dirty="0" smtClean="0">
                <a:solidFill>
                  <a:schemeClr val="bg1"/>
                </a:solidFill>
                <a:latin typeface="나눔바른고딕"/>
                <a:ea typeface="나눔바른고딕"/>
                <a:sym typeface="Wingdings" panose="05000000000000000000" pitchFamily="2" charset="2"/>
              </a:rPr>
              <a:t> </a:t>
            </a:r>
            <a:r>
              <a:rPr lang="ko-KR" altLang="en-US" spc="-150" dirty="0" err="1" smtClean="0">
                <a:solidFill>
                  <a:schemeClr val="bg1"/>
                </a:solidFill>
                <a:latin typeface="나눔바른고딕"/>
                <a:ea typeface="나눔바른고딕"/>
                <a:sym typeface="Wingdings" panose="05000000000000000000" pitchFamily="2" charset="2"/>
              </a:rPr>
              <a:t>해시값</a:t>
            </a:r>
            <a:r>
              <a:rPr lang="ko-KR" altLang="en-US" spc="-150" dirty="0" smtClean="0">
                <a:solidFill>
                  <a:schemeClr val="bg1"/>
                </a:solidFill>
                <a:latin typeface="나눔바른고딕"/>
                <a:ea typeface="나눔바른고딕"/>
                <a:sym typeface="Wingdings" panose="05000000000000000000" pitchFamily="2" charset="2"/>
              </a:rPr>
              <a:t> 검증을 통과하지 못하여 출결체크 실패 </a:t>
            </a:r>
            <a:r>
              <a:rPr lang="ko-KR" altLang="en-US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endParaRPr lang="ko-KR" altLang="en-US" b="0" spc="-150" dirty="0">
              <a:solidFill>
                <a:schemeClr val="bg1"/>
              </a:solidFill>
              <a:latin typeface="나눔바른고딕"/>
              <a:ea typeface="나눔바른고딕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94772" y="1804670"/>
            <a:ext cx="7154454" cy="3248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육각형 25"/>
          <p:cNvSpPr/>
          <p:nvPr/>
        </p:nvSpPr>
        <p:spPr>
          <a:xfrm rot="5400000">
            <a:off x="635392" y="920863"/>
            <a:ext cx="525780" cy="453259"/>
          </a:xfrm>
          <a:prstGeom prst="hexagon">
            <a:avLst>
              <a:gd name="adj" fmla="val 25000"/>
              <a:gd name="vf" fmla="val 115470"/>
            </a:avLst>
          </a:prstGeom>
          <a:noFill/>
          <a:ln w="28575">
            <a:solidFill>
              <a:srgbClr val="117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나눔고딕 ExtraBold"/>
              <a:ea typeface="나눔고딕 Extra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61142" y="887163"/>
            <a:ext cx="5083448" cy="511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구현 </a:t>
            </a:r>
            <a:r>
              <a:rPr lang="en-US" altLang="ko-KR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- </a:t>
            </a:r>
            <a:r>
              <a:rPr lang="ko-KR" altLang="en-US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변조된 </a:t>
            </a:r>
            <a:r>
              <a:rPr lang="en-US" altLang="ko-KR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QR</a:t>
            </a:r>
            <a:r>
              <a:rPr lang="ko-KR" altLang="en-US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코드는 출석 실패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1012" y="5087197"/>
            <a:ext cx="73193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기존의 </a:t>
            </a:r>
            <a:r>
              <a:rPr lang="en-US" altLang="ko-KR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QRcode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를 바탕으로 현재 시간만 </a:t>
            </a:r>
            <a:r>
              <a:rPr lang="ko-KR" altLang="en-US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변조하여 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만든 </a:t>
            </a:r>
            <a:r>
              <a:rPr lang="en-US" altLang="ko-KR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QRcode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를 </a:t>
            </a:r>
            <a:r>
              <a:rPr lang="ko-KR" altLang="en-US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인식하면</a:t>
            </a:r>
            <a:endParaRPr lang="ko-KR" altLang="en-US" b="0" spc="-150" dirty="0">
              <a:solidFill>
                <a:schemeClr val="bg1"/>
              </a:solidFill>
              <a:latin typeface="나눔바른고딕"/>
              <a:ea typeface="나눔바른고딕"/>
            </a:endParaRPr>
          </a:p>
          <a:p>
            <a:pPr>
              <a:defRPr lang="ko-KR" altLang="en-US"/>
            </a:pPr>
            <a:r>
              <a:rPr lang="ko-KR" altLang="en-US" b="0" spc="-150" dirty="0" err="1" smtClean="0">
                <a:solidFill>
                  <a:schemeClr val="bg1"/>
                </a:solidFill>
                <a:latin typeface="나눔바른고딕"/>
                <a:ea typeface="나눔바른고딕"/>
              </a:rPr>
              <a:t>해시값</a:t>
            </a:r>
            <a:r>
              <a:rPr lang="ko-KR" altLang="en-US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 계산에 사용된 시간과 틀려서 </a:t>
            </a:r>
            <a:r>
              <a:rPr lang="ko-KR" altLang="en-US" b="0" spc="-150" dirty="0" err="1" smtClean="0">
                <a:solidFill>
                  <a:schemeClr val="bg1"/>
                </a:solidFill>
                <a:latin typeface="나눔바른고딕"/>
                <a:ea typeface="나눔바른고딕"/>
              </a:rPr>
              <a:t>해시값</a:t>
            </a:r>
            <a:r>
              <a:rPr lang="ko-KR" altLang="en-US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 검증에 실패 </a:t>
            </a:r>
            <a:endParaRPr lang="en-US" altLang="ko-KR" b="0" spc="-150" dirty="0" smtClean="0">
              <a:solidFill>
                <a:schemeClr val="bg1"/>
              </a:solidFill>
              <a:latin typeface="나눔바른고딕"/>
              <a:ea typeface="나눔바른고딕"/>
            </a:endParaRPr>
          </a:p>
          <a:p>
            <a:pPr>
              <a:defRPr lang="ko-KR" altLang="en-US"/>
            </a:pPr>
            <a:r>
              <a:rPr lang="ko-KR" altLang="en-US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그 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후 버튼을 눌렀을 때 실패했다는 창이 뜸</a:t>
            </a: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3"/>
          <a:srcRect l="26300" t="12510" r="26030" b="69560"/>
          <a:stretch>
            <a:fillRect/>
          </a:stretch>
        </p:blipFill>
        <p:spPr>
          <a:xfrm>
            <a:off x="5779199" y="3634592"/>
            <a:ext cx="3127935" cy="919765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 rotWithShape="1">
          <a:blip r:embed="rId4"/>
          <a:srcRect t="13060" r="27360" b="24890"/>
          <a:stretch>
            <a:fillRect/>
          </a:stretch>
        </p:blipFill>
        <p:spPr>
          <a:xfrm>
            <a:off x="232833" y="2058620"/>
            <a:ext cx="5431687" cy="2514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육각형 25"/>
          <p:cNvSpPr/>
          <p:nvPr/>
        </p:nvSpPr>
        <p:spPr>
          <a:xfrm rot="5400000">
            <a:off x="635392" y="920863"/>
            <a:ext cx="525780" cy="453259"/>
          </a:xfrm>
          <a:prstGeom prst="hexagon">
            <a:avLst>
              <a:gd name="adj" fmla="val 25000"/>
              <a:gd name="vf" fmla="val 115470"/>
            </a:avLst>
          </a:prstGeom>
          <a:noFill/>
          <a:ln w="28575">
            <a:solidFill>
              <a:srgbClr val="117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나눔고딕 ExtraBold"/>
              <a:ea typeface="나눔고딕 Extra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61138" y="887163"/>
            <a:ext cx="48112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구현 </a:t>
            </a:r>
            <a:r>
              <a:rPr lang="en-US" altLang="ko-KR" sz="28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– </a:t>
            </a:r>
            <a:r>
              <a:rPr lang="en-US" altLang="ko-KR" sz="2800" b="0" spc="-150" dirty="0" err="1" smtClean="0">
                <a:solidFill>
                  <a:schemeClr val="bg1"/>
                </a:solidFill>
                <a:latin typeface="나눔바른고딕"/>
                <a:ea typeface="나눔바른고딕"/>
              </a:rPr>
              <a:t>QRcode</a:t>
            </a:r>
            <a:r>
              <a:rPr lang="ko-KR" altLang="en-US" sz="28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는 재활용 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불</a:t>
            </a:r>
            <a:r>
              <a:rPr lang="ko-KR" altLang="en-US" sz="280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가</a:t>
            </a:r>
            <a:endParaRPr lang="ko-KR" altLang="en-US" sz="2800" b="0" spc="-150" dirty="0">
              <a:solidFill>
                <a:schemeClr val="bg1"/>
              </a:solidFill>
              <a:latin typeface="나눔바른고딕"/>
              <a:ea typeface="나눔바른고딕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1012" y="5087197"/>
            <a:ext cx="77009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QRcode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를 </a:t>
            </a:r>
            <a:r>
              <a:rPr lang="ko-KR" altLang="en-US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인식후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 일정시간</a:t>
            </a:r>
            <a:r>
              <a:rPr lang="ko-KR" altLang="en-US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(예</a:t>
            </a:r>
            <a:r>
              <a:rPr lang="en-US" altLang="ko-KR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:</a:t>
            </a:r>
            <a:r>
              <a:rPr lang="ko-KR" altLang="en-US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10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초)가 </a:t>
            </a:r>
            <a:r>
              <a:rPr lang="ko-KR" altLang="en-US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지난후에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 출석체크를 누르면 시간이 </a:t>
            </a:r>
            <a:r>
              <a:rPr lang="en-US" altLang="ko-KR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/>
            </a:r>
            <a:br>
              <a:rPr lang="en-US" altLang="ko-KR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</a:br>
            <a:r>
              <a:rPr lang="ko-KR" altLang="en-US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초과하여 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출석을 인정하지 않음</a:t>
            </a:r>
          </a:p>
          <a:p>
            <a:pPr>
              <a:defRPr lang="ko-KR" altLang="en-US"/>
            </a:pPr>
            <a:r>
              <a:rPr lang="ko-KR" altLang="en-US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→ 한번 생성하여 사진으로 저장한 </a:t>
            </a:r>
            <a:r>
              <a:rPr lang="en-US" altLang="ko-KR" spc="-150" dirty="0" err="1" smtClean="0">
                <a:solidFill>
                  <a:schemeClr val="bg1"/>
                </a:solidFill>
                <a:latin typeface="나눔바른고딕"/>
                <a:ea typeface="나눔바른고딕"/>
              </a:rPr>
              <a:t>QRcode</a:t>
            </a:r>
            <a:r>
              <a:rPr lang="ko-KR" altLang="en-US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를 </a:t>
            </a:r>
            <a:r>
              <a:rPr lang="ko-KR" altLang="en-US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 이용하는 방식의 출석체크</a:t>
            </a:r>
            <a:r>
              <a:rPr lang="ko-KR" altLang="en-US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를</a:t>
            </a:r>
            <a:r>
              <a:rPr lang="ko-KR" altLang="en-US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r>
              <a:rPr lang="ko-KR" altLang="en-US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방지</a:t>
            </a:r>
          </a:p>
          <a:p>
            <a:pPr>
              <a:defRPr lang="ko-KR" altLang="en-US"/>
            </a:pPr>
            <a:r>
              <a:rPr lang="ko-KR" altLang="en-US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→</a:t>
            </a:r>
            <a:r>
              <a:rPr lang="en-US" altLang="ko-KR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QRcode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를 발급받아서 이미지를 </a:t>
            </a:r>
            <a:r>
              <a:rPr lang="ko-KR" altLang="en-US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타인에게 전송하는 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방식의 대리출석 방지</a:t>
            </a: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 rotWithShape="1">
          <a:blip r:embed="rId3"/>
          <a:srcRect t="13560" r="28320" b="26830"/>
          <a:stretch>
            <a:fillRect/>
          </a:stretch>
        </p:blipFill>
        <p:spPr>
          <a:xfrm>
            <a:off x="659696" y="2240027"/>
            <a:ext cx="5234466" cy="2377945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4"/>
          <a:srcRect l="35110" t="9460" r="35420" b="75280"/>
          <a:stretch>
            <a:fillRect/>
          </a:stretch>
        </p:blipFill>
        <p:spPr>
          <a:xfrm>
            <a:off x="6152445" y="3047888"/>
            <a:ext cx="2695223" cy="762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육각형 25"/>
          <p:cNvSpPr/>
          <p:nvPr/>
        </p:nvSpPr>
        <p:spPr>
          <a:xfrm rot="5400000">
            <a:off x="635392" y="920863"/>
            <a:ext cx="525780" cy="453259"/>
          </a:xfrm>
          <a:prstGeom prst="hexagon">
            <a:avLst>
              <a:gd name="adj" fmla="val 25000"/>
              <a:gd name="vf" fmla="val 115470"/>
            </a:avLst>
          </a:prstGeom>
          <a:noFill/>
          <a:ln w="28575">
            <a:solidFill>
              <a:srgbClr val="117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나눔고딕 ExtraBold"/>
              <a:ea typeface="나눔고딕 Extra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61142" y="887163"/>
            <a:ext cx="4073798" cy="511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구현 </a:t>
            </a:r>
            <a:r>
              <a:rPr lang="en-US" altLang="ko-KR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– </a:t>
            </a:r>
            <a:r>
              <a:rPr lang="ko-KR" altLang="en-US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출결내용 </a:t>
            </a:r>
            <a:r>
              <a:rPr lang="en-US" altLang="ko-KR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DB</a:t>
            </a:r>
            <a:r>
              <a:rPr lang="ko-KR" altLang="en-US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에 저장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12312" y="4438491"/>
            <a:ext cx="73193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정상적으로 발급받은 </a:t>
            </a:r>
            <a:r>
              <a:rPr lang="en-US" altLang="ko-KR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QRcode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만 출석을 인정하여 </a:t>
            </a:r>
            <a:r>
              <a:rPr lang="en-US" altLang="ko-KR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DB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에 </a:t>
            </a:r>
            <a:r>
              <a:rPr lang="ko-KR" altLang="en-US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저장함</a:t>
            </a:r>
            <a:endParaRPr lang="en-US" altLang="ko-KR" b="0" spc="-150" dirty="0" smtClean="0">
              <a:solidFill>
                <a:schemeClr val="bg1"/>
              </a:solidFill>
              <a:latin typeface="나눔바른고딕"/>
              <a:ea typeface="나눔바른고딕"/>
            </a:endParaRPr>
          </a:p>
          <a:p>
            <a:pPr>
              <a:defRPr lang="ko-KR" altLang="en-US"/>
            </a:pPr>
            <a:endParaRPr lang="en-US" altLang="ko-KR" spc="-150" dirty="0">
              <a:solidFill>
                <a:schemeClr val="bg1"/>
              </a:solidFill>
              <a:latin typeface="나눔바른고딕"/>
              <a:ea typeface="나눔바른고딕"/>
            </a:endParaRPr>
          </a:p>
          <a:p>
            <a:pPr>
              <a:defRPr lang="ko-KR" altLang="en-US"/>
            </a:pPr>
            <a:r>
              <a:rPr lang="ko-KR" altLang="en-US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시간을 포함한 출결 로그 생성 </a:t>
            </a:r>
            <a:endParaRPr lang="en-US" altLang="ko-KR" b="0" spc="-150" dirty="0" smtClean="0">
              <a:solidFill>
                <a:schemeClr val="bg1"/>
              </a:solidFill>
              <a:latin typeface="나눔바른고딕"/>
              <a:ea typeface="나눔바른고딕"/>
            </a:endParaRPr>
          </a:p>
          <a:p>
            <a:pPr>
              <a:defRPr lang="ko-KR" altLang="en-US"/>
            </a:pPr>
            <a:endParaRPr lang="en-US" altLang="ko-KR" spc="-150" dirty="0">
              <a:solidFill>
                <a:schemeClr val="bg1"/>
              </a:solidFill>
              <a:latin typeface="나눔바른고딕"/>
              <a:ea typeface="나눔바른고딕"/>
            </a:endParaRPr>
          </a:p>
          <a:p>
            <a:pPr>
              <a:defRPr lang="ko-KR" altLang="en-US"/>
            </a:pPr>
            <a:r>
              <a:rPr lang="ko-KR" altLang="en-US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출퇴근 관리에 이용 가능 </a:t>
            </a:r>
            <a:endParaRPr lang="ko-KR" altLang="en-US" b="0" spc="-150" dirty="0">
              <a:solidFill>
                <a:schemeClr val="bg1"/>
              </a:solidFill>
              <a:latin typeface="나눔바른고딕"/>
              <a:ea typeface="나눔바른고딕"/>
            </a:endParaRP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2000" y="2892637"/>
            <a:ext cx="2590800" cy="1242059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039055" y="1505232"/>
            <a:ext cx="4114800" cy="982980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 rotWithShape="1">
          <a:blip r:embed="rId5"/>
          <a:srcRect t="9770" b="67590"/>
          <a:stretch>
            <a:fillRect/>
          </a:stretch>
        </p:blipFill>
        <p:spPr>
          <a:xfrm>
            <a:off x="857823" y="2652889"/>
            <a:ext cx="3336131" cy="1552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육각형 25"/>
          <p:cNvSpPr/>
          <p:nvPr/>
        </p:nvSpPr>
        <p:spPr>
          <a:xfrm rot="5400000">
            <a:off x="635392" y="920863"/>
            <a:ext cx="525780" cy="453259"/>
          </a:xfrm>
          <a:prstGeom prst="hexagon">
            <a:avLst>
              <a:gd name="adj" fmla="val 25000"/>
              <a:gd name="vf" fmla="val 115470"/>
            </a:avLst>
          </a:prstGeom>
          <a:noFill/>
          <a:ln w="28575">
            <a:solidFill>
              <a:srgbClr val="117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나눔고딕 ExtraBold"/>
              <a:ea typeface="나눔고딕 Extra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61142" y="887163"/>
            <a:ext cx="2702198" cy="511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결론 및 향후 계획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1629677" y="3182593"/>
            <a:ext cx="902811" cy="894129"/>
            <a:chOff x="1720295" y="2330083"/>
            <a:chExt cx="902811" cy="894129"/>
          </a:xfrm>
        </p:grpSpPr>
        <p:sp>
          <p:nvSpPr>
            <p:cNvPr id="2" name="TextBox 1"/>
            <p:cNvSpPr txBox="1"/>
            <p:nvPr/>
          </p:nvSpPr>
          <p:spPr>
            <a:xfrm>
              <a:off x="1727835" y="2330083"/>
              <a:ext cx="868680" cy="8160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ko-KR"/>
              </a:defPPr>
              <a:lvl1pPr>
                <a:defRPr sz="2800">
                  <a:solidFill>
                    <a:schemeClr val="bg1"/>
                  </a:solidFill>
                  <a:latin typeface="-윤디자인웹돋움"/>
                  <a:ea typeface="-윤디자인웹돋움"/>
                </a:defRPr>
              </a:lvl1pPr>
            </a:lstStyle>
            <a:p>
              <a:pPr algn="ctr">
                <a:defRPr lang="ko-KR" altLang="en-US"/>
              </a:pPr>
              <a:r>
                <a:rPr lang="en-US" altLang="ko-KR" sz="4800">
                  <a:latin typeface="나눔바른고딕"/>
                  <a:ea typeface="나눔바른고딕"/>
                </a:rPr>
                <a:t>01</a:t>
              </a:r>
              <a:endParaRPr lang="ko-KR" altLang="en-US" sz="4800">
                <a:latin typeface="나눔바른고딕"/>
                <a:ea typeface="나눔바른고딕"/>
              </a:endParaRPr>
            </a:p>
          </p:txBody>
        </p:sp>
        <p:cxnSp>
          <p:nvCxnSpPr>
            <p:cNvPr id="44" name="직선 연결선 43"/>
            <p:cNvCxnSpPr/>
            <p:nvPr/>
          </p:nvCxnSpPr>
          <p:spPr>
            <a:xfrm>
              <a:off x="1744340" y="3224212"/>
              <a:ext cx="854721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그룹 7"/>
          <p:cNvGrpSpPr/>
          <p:nvPr/>
        </p:nvGrpSpPr>
        <p:grpSpPr>
          <a:xfrm>
            <a:off x="4029977" y="3182593"/>
            <a:ext cx="902811" cy="894129"/>
            <a:chOff x="4120595" y="2330083"/>
            <a:chExt cx="902811" cy="894129"/>
          </a:xfrm>
        </p:grpSpPr>
        <p:sp>
          <p:nvSpPr>
            <p:cNvPr id="34" name="TextBox 33"/>
            <p:cNvSpPr txBox="1"/>
            <p:nvPr/>
          </p:nvSpPr>
          <p:spPr>
            <a:xfrm>
              <a:off x="4128135" y="2330083"/>
              <a:ext cx="868680" cy="8160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ko-KR"/>
              </a:defPPr>
              <a:lvl1pPr>
                <a:defRPr sz="2800">
                  <a:solidFill>
                    <a:schemeClr val="bg1"/>
                  </a:solidFill>
                  <a:latin typeface="-윤디자인웹돋움"/>
                  <a:ea typeface="-윤디자인웹돋움"/>
                </a:defRPr>
              </a:lvl1pPr>
            </a:lstStyle>
            <a:p>
              <a:pPr algn="ctr">
                <a:defRPr lang="ko-KR" altLang="en-US"/>
              </a:pPr>
              <a:r>
                <a:rPr lang="en-US" altLang="ko-KR" sz="4800">
                  <a:latin typeface="나눔바른고딕"/>
                  <a:ea typeface="나눔바른고딕"/>
                </a:rPr>
                <a:t>02</a:t>
              </a:r>
              <a:endParaRPr lang="ko-KR" altLang="en-US" sz="4800">
                <a:latin typeface="나눔바른고딕"/>
                <a:ea typeface="나눔바른고딕"/>
              </a:endParaRPr>
            </a:p>
          </p:txBody>
        </p:sp>
        <p:cxnSp>
          <p:nvCxnSpPr>
            <p:cNvPr id="61" name="직선 연결선 60"/>
            <p:cNvCxnSpPr/>
            <p:nvPr/>
          </p:nvCxnSpPr>
          <p:spPr>
            <a:xfrm>
              <a:off x="4144640" y="3224212"/>
              <a:ext cx="854721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6"/>
          <p:cNvGrpSpPr/>
          <p:nvPr/>
        </p:nvGrpSpPr>
        <p:grpSpPr>
          <a:xfrm>
            <a:off x="6510608" y="3182593"/>
            <a:ext cx="902811" cy="894129"/>
            <a:chOff x="6601226" y="2330083"/>
            <a:chExt cx="902811" cy="894129"/>
          </a:xfrm>
        </p:grpSpPr>
        <p:sp>
          <p:nvSpPr>
            <p:cNvPr id="39" name="TextBox 38"/>
            <p:cNvSpPr txBox="1"/>
            <p:nvPr/>
          </p:nvSpPr>
          <p:spPr>
            <a:xfrm>
              <a:off x="6614160" y="2330083"/>
              <a:ext cx="868680" cy="8160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ko-KR"/>
              </a:defPPr>
              <a:lvl1pPr>
                <a:defRPr sz="2800">
                  <a:solidFill>
                    <a:schemeClr val="bg1"/>
                  </a:solidFill>
                  <a:latin typeface="-윤디자인웹돋움"/>
                  <a:ea typeface="-윤디자인웹돋움"/>
                </a:defRPr>
              </a:lvl1pPr>
            </a:lstStyle>
            <a:p>
              <a:pPr algn="ctr">
                <a:defRPr lang="ko-KR" altLang="en-US"/>
              </a:pPr>
              <a:r>
                <a:rPr lang="en-US" altLang="ko-KR" sz="4800">
                  <a:latin typeface="나눔바른고딕"/>
                  <a:ea typeface="나눔바른고딕"/>
                </a:rPr>
                <a:t>03</a:t>
              </a:r>
              <a:endParaRPr lang="ko-KR" altLang="en-US" sz="4800">
                <a:latin typeface="나눔바른고딕"/>
                <a:ea typeface="나눔바른고딕"/>
              </a:endParaRPr>
            </a:p>
          </p:txBody>
        </p:sp>
        <p:cxnSp>
          <p:nvCxnSpPr>
            <p:cNvPr id="62" name="직선 연결선 61"/>
            <p:cNvCxnSpPr/>
            <p:nvPr/>
          </p:nvCxnSpPr>
          <p:spPr>
            <a:xfrm>
              <a:off x="6625271" y="3224212"/>
              <a:ext cx="854721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394331" y="4139855"/>
            <a:ext cx="165449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000" b="1" spc="-150">
                <a:solidFill>
                  <a:srgbClr val="43A1EF"/>
                </a:solidFill>
                <a:latin typeface="나눔바른고딕"/>
                <a:ea typeface="나눔바른고딕"/>
              </a:rPr>
              <a:t>위치 정보 기능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791020" y="4143363"/>
            <a:ext cx="1381877" cy="388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000" b="1" spc="-150">
                <a:solidFill>
                  <a:srgbClr val="43A1EF"/>
                </a:solidFill>
                <a:latin typeface="나눔바른고딕"/>
                <a:ea typeface="나눔바른고딕"/>
              </a:rPr>
              <a:t>라이브 기능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10880" y="4139855"/>
            <a:ext cx="193995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000" b="1" spc="-150" dirty="0" err="1" smtClean="0">
                <a:solidFill>
                  <a:srgbClr val="43A1EF"/>
                </a:solidFill>
                <a:latin typeface="나눔바른고딕"/>
                <a:ea typeface="나눔바른고딕"/>
              </a:rPr>
              <a:t>인증성</a:t>
            </a:r>
            <a:r>
              <a:rPr lang="ko-KR" altLang="en-US" sz="2000" b="1" spc="-150" dirty="0" smtClean="0">
                <a:solidFill>
                  <a:srgbClr val="43A1EF"/>
                </a:solidFill>
                <a:latin typeface="나눔바른고딕"/>
                <a:ea typeface="나눔바른고딕"/>
              </a:rPr>
              <a:t> 향상 </a:t>
            </a:r>
            <a:r>
              <a:rPr lang="ko-KR" altLang="en-US" sz="2000" b="1" spc="-150" dirty="0">
                <a:solidFill>
                  <a:srgbClr val="43A1EF"/>
                </a:solidFill>
                <a:latin typeface="나눔바른고딕"/>
                <a:ea typeface="나눔바른고딕"/>
              </a:rPr>
              <a:t>연구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3842" y="4742790"/>
            <a:ext cx="1678305" cy="9417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400" b="0" spc="-150">
                <a:solidFill>
                  <a:schemeClr val="bg1"/>
                </a:solidFill>
                <a:latin typeface="나눔바른고딕"/>
                <a:ea typeface="나눔바른고딕"/>
              </a:rPr>
              <a:t>위치정보를 </a:t>
            </a:r>
            <a:r>
              <a:rPr lang="en-US" altLang="ko-KR" sz="1400" b="0" spc="-150">
                <a:solidFill>
                  <a:schemeClr val="bg1"/>
                </a:solidFill>
                <a:latin typeface="나눔바른고딕"/>
                <a:ea typeface="나눔바른고딕"/>
              </a:rPr>
              <a:t>QRcode</a:t>
            </a:r>
            <a:r>
              <a:rPr lang="ko-KR" altLang="en-US" sz="1400" b="0" spc="-150">
                <a:solidFill>
                  <a:schemeClr val="bg1"/>
                </a:solidFill>
                <a:latin typeface="나눔바른고딕"/>
                <a:ea typeface="나눔바른고딕"/>
              </a:rPr>
              <a:t>에</a:t>
            </a:r>
          </a:p>
          <a:p>
            <a:pPr algn="ctr">
              <a:defRPr lang="ko-KR" altLang="en-US"/>
            </a:pPr>
            <a:r>
              <a:rPr lang="ko-KR" altLang="en-US" sz="1400" b="0" spc="-150">
                <a:solidFill>
                  <a:schemeClr val="bg1"/>
                </a:solidFill>
                <a:latin typeface="나눔바른고딕"/>
                <a:ea typeface="나눔바른고딕"/>
              </a:rPr>
              <a:t>담게 되면 대리출석을</a:t>
            </a:r>
          </a:p>
          <a:p>
            <a:pPr algn="ctr">
              <a:defRPr lang="ko-KR" altLang="en-US"/>
            </a:pPr>
            <a:r>
              <a:rPr lang="ko-KR" altLang="en-US" sz="1400" b="0" spc="-150">
                <a:solidFill>
                  <a:schemeClr val="bg1"/>
                </a:solidFill>
                <a:latin typeface="나눔바른고딕"/>
                <a:ea typeface="나눔바른고딕"/>
              </a:rPr>
              <a:t>방지하는데 도움이 될</a:t>
            </a:r>
          </a:p>
          <a:p>
            <a:pPr algn="ctr">
              <a:defRPr lang="ko-KR" altLang="en-US"/>
            </a:pPr>
            <a:r>
              <a:rPr lang="ko-KR" altLang="en-US" sz="1400" b="0" spc="-150">
                <a:solidFill>
                  <a:schemeClr val="bg1"/>
                </a:solidFill>
                <a:latin typeface="나눔바른고딕"/>
                <a:ea typeface="나눔바른고딕"/>
              </a:rPr>
              <a:t>것으로 예상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629352" y="4709223"/>
            <a:ext cx="17040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400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QRcode</a:t>
            </a:r>
            <a:r>
              <a:rPr lang="ko-KR" altLang="en-US" sz="1400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를 </a:t>
            </a:r>
            <a:r>
              <a:rPr lang="ko-KR" altLang="en-US" sz="1400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인식후</a:t>
            </a:r>
            <a:endParaRPr lang="ko-KR" altLang="en-US" sz="1400" b="0" spc="-150" dirty="0">
              <a:solidFill>
                <a:schemeClr val="bg1"/>
              </a:solidFill>
              <a:latin typeface="나눔바른고딕"/>
              <a:ea typeface="나눔바른고딕"/>
            </a:endParaRPr>
          </a:p>
          <a:p>
            <a:pPr algn="ctr">
              <a:defRPr lang="ko-KR" altLang="en-US"/>
            </a:pPr>
            <a:r>
              <a:rPr lang="ko-KR" altLang="en-US" sz="14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실시간으로  </a:t>
            </a:r>
            <a:r>
              <a:rPr lang="ko-KR" altLang="en-US" sz="1400" b="0" spc="-150" smtClean="0">
                <a:solidFill>
                  <a:schemeClr val="bg1"/>
                </a:solidFill>
                <a:latin typeface="나눔바른고딕"/>
                <a:ea typeface="나눔바른고딕"/>
              </a:rPr>
              <a:t>출결을 체크하게 </a:t>
            </a:r>
            <a:r>
              <a:rPr lang="ko-KR" altLang="en-US" sz="1400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하는 </a:t>
            </a:r>
          </a:p>
          <a:p>
            <a:pPr algn="ctr">
              <a:defRPr lang="ko-KR" altLang="en-US"/>
            </a:pPr>
            <a:r>
              <a:rPr lang="ko-KR" altLang="en-US" sz="14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라이브기능 구현 </a:t>
            </a:r>
            <a:r>
              <a:rPr lang="ko-KR" altLang="en-US" sz="1400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필요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009580" y="4703912"/>
            <a:ext cx="21705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40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사용자 </a:t>
            </a:r>
            <a:r>
              <a:rPr lang="ko-KR" altLang="en-US" sz="1400" spc="-150" dirty="0" err="1" smtClean="0">
                <a:solidFill>
                  <a:schemeClr val="bg1"/>
                </a:solidFill>
                <a:latin typeface="나눔바른고딕"/>
                <a:ea typeface="나눔바른고딕"/>
              </a:rPr>
              <a:t>스마트폰이</a:t>
            </a:r>
            <a:r>
              <a:rPr lang="ko-KR" altLang="en-US" sz="140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 가지는 유일한 인증정보를 활용하는  </a:t>
            </a:r>
            <a:r>
              <a:rPr lang="ko-KR" altLang="en-US" sz="1400" spc="-150" dirty="0" err="1" smtClean="0">
                <a:solidFill>
                  <a:schemeClr val="bg1"/>
                </a:solidFill>
                <a:latin typeface="나눔바른고딕"/>
                <a:ea typeface="나눔바른고딕"/>
              </a:rPr>
              <a:t>인증성</a:t>
            </a:r>
            <a:r>
              <a:rPr lang="ko-KR" altLang="en-US" sz="140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 향상에 대한 연구</a:t>
            </a:r>
            <a:endParaRPr lang="en-US" altLang="ko-KR" sz="1400" spc="-150" dirty="0" smtClean="0">
              <a:solidFill>
                <a:schemeClr val="bg1"/>
              </a:solidFill>
              <a:latin typeface="나눔바른고딕"/>
              <a:ea typeface="나눔바른고딕"/>
            </a:endParaRPr>
          </a:p>
          <a:p>
            <a:pPr algn="ctr">
              <a:defRPr lang="ko-KR" altLang="en-US"/>
            </a:pPr>
            <a:r>
              <a:rPr lang="en-US" altLang="ko-KR" sz="140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- </a:t>
            </a:r>
            <a:r>
              <a:rPr lang="ko-KR" altLang="en-US" sz="140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인증서</a:t>
            </a:r>
            <a:r>
              <a:rPr lang="en-US" altLang="ko-KR" sz="140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, </a:t>
            </a:r>
            <a:r>
              <a:rPr lang="ko-KR" altLang="en-US" sz="140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토큰 등 활용</a:t>
            </a:r>
            <a:endParaRPr lang="ko-KR" altLang="en-US" sz="1400" spc="-150" dirty="0">
              <a:solidFill>
                <a:schemeClr val="bg1"/>
              </a:solidFill>
              <a:latin typeface="나눔바른고딕"/>
              <a:ea typeface="나눔바른고딕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8282" y="1754693"/>
            <a:ext cx="73193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b="0" spc="-150" dirty="0" err="1" smtClean="0">
                <a:solidFill>
                  <a:schemeClr val="bg1"/>
                </a:solidFill>
                <a:latin typeface="나눔바른고딕"/>
                <a:ea typeface="나눔바른고딕"/>
              </a:rPr>
              <a:t>QRcode</a:t>
            </a:r>
            <a:r>
              <a:rPr lang="ko-KR" altLang="en-US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를 이용하는 능동적 출결시스템 구현 </a:t>
            </a:r>
            <a:r>
              <a:rPr lang="en-US" altLang="ko-KR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</a:p>
          <a:p>
            <a:pPr>
              <a:defRPr lang="ko-KR" altLang="en-US"/>
            </a:pPr>
            <a:r>
              <a:rPr lang="ko-KR" altLang="en-US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r>
              <a:rPr lang="en-US" altLang="ko-KR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- </a:t>
            </a:r>
            <a:r>
              <a:rPr lang="ko-KR" altLang="en-US" spc="-150" dirty="0" err="1" smtClean="0">
                <a:solidFill>
                  <a:schemeClr val="bg1"/>
                </a:solidFill>
                <a:latin typeface="나눔바른고딕"/>
                <a:ea typeface="나눔바른고딕"/>
              </a:rPr>
              <a:t>블루투스</a:t>
            </a:r>
            <a:r>
              <a:rPr lang="ko-KR" altLang="en-US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 방식의 수동적 출결시스템의 단점을 보완하여 병행 사용 가능 </a:t>
            </a:r>
            <a:endParaRPr lang="en-US" altLang="ko-KR" spc="-150" dirty="0" smtClean="0">
              <a:solidFill>
                <a:schemeClr val="bg1"/>
              </a:solidFill>
              <a:latin typeface="나눔바른고딕"/>
              <a:ea typeface="나눔바른고딕"/>
            </a:endParaRPr>
          </a:p>
          <a:p>
            <a:pPr>
              <a:defRPr lang="ko-KR" altLang="en-US"/>
            </a:pPr>
            <a:r>
              <a:rPr lang="ko-KR" altLang="en-US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r>
              <a:rPr lang="en-US" altLang="ko-KR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- </a:t>
            </a:r>
            <a:r>
              <a:rPr lang="ko-KR" altLang="en-US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회사</a:t>
            </a:r>
            <a:r>
              <a:rPr lang="en-US" altLang="ko-KR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, </a:t>
            </a:r>
            <a:r>
              <a:rPr lang="ko-KR" altLang="en-US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조직에서의 출퇴근 근태관리에 적용 가능 </a:t>
            </a:r>
            <a:endParaRPr lang="en-US" altLang="ko-KR" spc="-150" dirty="0">
              <a:solidFill>
                <a:schemeClr val="bg1"/>
              </a:solidFill>
              <a:latin typeface="나눔바른고딕"/>
              <a:ea typeface="나눔바른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0" y="1521618"/>
            <a:ext cx="9144000" cy="3814764"/>
            <a:chOff x="0" y="1521618"/>
            <a:chExt cx="9144000" cy="3814764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2"/>
            <a:srcRect l="16620" r="16620" b="85450"/>
            <a:stretch>
              <a:fillRect/>
            </a:stretch>
          </p:blipFill>
          <p:spPr>
            <a:xfrm>
              <a:off x="2305049" y="1521618"/>
              <a:ext cx="4533902" cy="498384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2"/>
            <a:srcRect l="16620" r="16620" b="85450"/>
            <a:stretch>
              <a:fillRect/>
            </a:stretch>
          </p:blipFill>
          <p:spPr>
            <a:xfrm flipV="1">
              <a:off x="2457449" y="4837998"/>
              <a:ext cx="4533902" cy="498384"/>
            </a:xfrm>
            <a:prstGeom prst="rect">
              <a:avLst/>
            </a:prstGeom>
          </p:spPr>
        </p:pic>
        <p:sp>
          <p:nvSpPr>
            <p:cNvPr id="18" name="자유형 17"/>
            <p:cNvSpPr/>
            <p:nvPr/>
          </p:nvSpPr>
          <p:spPr>
            <a:xfrm>
              <a:off x="0" y="1842799"/>
              <a:ext cx="9144000" cy="3172403"/>
            </a:xfrm>
            <a:custGeom>
              <a:avLst/>
              <a:gdLst>
                <a:gd name="connsiteX0" fmla="*/ 0 w 9144000"/>
                <a:gd name="connsiteY0" fmla="*/ 0 h 3172403"/>
                <a:gd name="connsiteX1" fmla="*/ 2180273 w 9144000"/>
                <a:gd name="connsiteY1" fmla="*/ 0 h 3172403"/>
                <a:gd name="connsiteX2" fmla="*/ 2342341 w 9144000"/>
                <a:gd name="connsiteY2" fmla="*/ 160951 h 3172403"/>
                <a:gd name="connsiteX3" fmla="*/ 6801658 w 9144000"/>
                <a:gd name="connsiteY3" fmla="*/ 160951 h 3172403"/>
                <a:gd name="connsiteX4" fmla="*/ 6963727 w 9144000"/>
                <a:gd name="connsiteY4" fmla="*/ 0 h 3172403"/>
                <a:gd name="connsiteX5" fmla="*/ 9144000 w 9144000"/>
                <a:gd name="connsiteY5" fmla="*/ 0 h 3172403"/>
                <a:gd name="connsiteX6" fmla="*/ 9144000 w 9144000"/>
                <a:gd name="connsiteY6" fmla="*/ 3172403 h 3172403"/>
                <a:gd name="connsiteX7" fmla="*/ 6963728 w 9144000"/>
                <a:gd name="connsiteY7" fmla="*/ 3172403 h 3172403"/>
                <a:gd name="connsiteX8" fmla="*/ 6801658 w 9144000"/>
                <a:gd name="connsiteY8" fmla="*/ 3011451 h 3172403"/>
                <a:gd name="connsiteX9" fmla="*/ 2342341 w 9144000"/>
                <a:gd name="connsiteY9" fmla="*/ 3011451 h 3172403"/>
                <a:gd name="connsiteX10" fmla="*/ 2180272 w 9144000"/>
                <a:gd name="connsiteY10" fmla="*/ 3172403 h 3172403"/>
                <a:gd name="connsiteX11" fmla="*/ 0 w 9144000"/>
                <a:gd name="connsiteY11" fmla="*/ 3172403 h 317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00" h="3172403">
                  <a:moveTo>
                    <a:pt x="0" y="0"/>
                  </a:moveTo>
                  <a:lnTo>
                    <a:pt x="2180273" y="0"/>
                  </a:lnTo>
                  <a:lnTo>
                    <a:pt x="2342341" y="160951"/>
                  </a:lnTo>
                  <a:lnTo>
                    <a:pt x="6801658" y="160951"/>
                  </a:lnTo>
                  <a:lnTo>
                    <a:pt x="6963727" y="0"/>
                  </a:lnTo>
                  <a:lnTo>
                    <a:pt x="9144000" y="0"/>
                  </a:lnTo>
                  <a:lnTo>
                    <a:pt x="9144000" y="3172403"/>
                  </a:lnTo>
                  <a:lnTo>
                    <a:pt x="6963728" y="3172403"/>
                  </a:lnTo>
                  <a:lnTo>
                    <a:pt x="6801658" y="3011451"/>
                  </a:lnTo>
                  <a:lnTo>
                    <a:pt x="2342341" y="3011451"/>
                  </a:lnTo>
                  <a:lnTo>
                    <a:pt x="2180272" y="3172403"/>
                  </a:lnTo>
                  <a:lnTo>
                    <a:pt x="0" y="3172403"/>
                  </a:lnTo>
                  <a:close/>
                </a:path>
              </a:pathLst>
            </a:custGeom>
            <a:gradFill>
              <a:gsLst>
                <a:gs pos="0">
                  <a:srgbClr val="323842"/>
                </a:gs>
                <a:gs pos="5000">
                  <a:srgbClr val="262B32"/>
                </a:gs>
                <a:gs pos="50000">
                  <a:srgbClr val="1E232A"/>
                </a:gs>
                <a:gs pos="95000">
                  <a:srgbClr val="262B32"/>
                </a:gs>
                <a:gs pos="100000">
                  <a:srgbClr val="32384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>
                <a:solidFill>
                  <a:prstClr val="white"/>
                </a:solidFill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51810" y="3105835"/>
            <a:ext cx="3030855" cy="63558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3600" b="1">
                <a:solidFill>
                  <a:prstClr val="white"/>
                </a:solidFill>
                <a:latin typeface="나눔바른고딕"/>
                <a:ea typeface="나눔바른고딕"/>
              </a:rPr>
              <a:t>- Thank you -</a:t>
            </a:r>
            <a:endParaRPr lang="ko-KR" altLang="en-US" sz="4800" b="1">
              <a:solidFill>
                <a:prstClr val="white"/>
              </a:solidFill>
              <a:latin typeface="나눔바른고딕"/>
              <a:ea typeface="나눔바른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0" y="1521618"/>
            <a:ext cx="9144000" cy="3814764"/>
            <a:chOff x="0" y="1521618"/>
            <a:chExt cx="9144000" cy="3814764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2"/>
            <a:srcRect l="16620" r="16620" b="85450"/>
            <a:stretch>
              <a:fillRect/>
            </a:stretch>
          </p:blipFill>
          <p:spPr>
            <a:xfrm>
              <a:off x="2305049" y="1521618"/>
              <a:ext cx="4533902" cy="498384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2"/>
            <a:srcRect l="16620" r="16620" b="85450"/>
            <a:stretch>
              <a:fillRect/>
            </a:stretch>
          </p:blipFill>
          <p:spPr>
            <a:xfrm flipV="1">
              <a:off x="2457449" y="4837998"/>
              <a:ext cx="4533902" cy="498384"/>
            </a:xfrm>
            <a:prstGeom prst="rect">
              <a:avLst/>
            </a:prstGeom>
          </p:spPr>
        </p:pic>
        <p:sp>
          <p:nvSpPr>
            <p:cNvPr id="18" name="자유형 17"/>
            <p:cNvSpPr/>
            <p:nvPr/>
          </p:nvSpPr>
          <p:spPr>
            <a:xfrm>
              <a:off x="0" y="1842799"/>
              <a:ext cx="9144000" cy="3172403"/>
            </a:xfrm>
            <a:custGeom>
              <a:avLst/>
              <a:gdLst>
                <a:gd name="connsiteX0" fmla="*/ 0 w 9144000"/>
                <a:gd name="connsiteY0" fmla="*/ 0 h 3172403"/>
                <a:gd name="connsiteX1" fmla="*/ 2180273 w 9144000"/>
                <a:gd name="connsiteY1" fmla="*/ 0 h 3172403"/>
                <a:gd name="connsiteX2" fmla="*/ 2342341 w 9144000"/>
                <a:gd name="connsiteY2" fmla="*/ 160951 h 3172403"/>
                <a:gd name="connsiteX3" fmla="*/ 6801658 w 9144000"/>
                <a:gd name="connsiteY3" fmla="*/ 160951 h 3172403"/>
                <a:gd name="connsiteX4" fmla="*/ 6963727 w 9144000"/>
                <a:gd name="connsiteY4" fmla="*/ 0 h 3172403"/>
                <a:gd name="connsiteX5" fmla="*/ 9144000 w 9144000"/>
                <a:gd name="connsiteY5" fmla="*/ 0 h 3172403"/>
                <a:gd name="connsiteX6" fmla="*/ 9144000 w 9144000"/>
                <a:gd name="connsiteY6" fmla="*/ 3172403 h 3172403"/>
                <a:gd name="connsiteX7" fmla="*/ 6963728 w 9144000"/>
                <a:gd name="connsiteY7" fmla="*/ 3172403 h 3172403"/>
                <a:gd name="connsiteX8" fmla="*/ 6801658 w 9144000"/>
                <a:gd name="connsiteY8" fmla="*/ 3011451 h 3172403"/>
                <a:gd name="connsiteX9" fmla="*/ 2342341 w 9144000"/>
                <a:gd name="connsiteY9" fmla="*/ 3011451 h 3172403"/>
                <a:gd name="connsiteX10" fmla="*/ 2180272 w 9144000"/>
                <a:gd name="connsiteY10" fmla="*/ 3172403 h 3172403"/>
                <a:gd name="connsiteX11" fmla="*/ 0 w 9144000"/>
                <a:gd name="connsiteY11" fmla="*/ 3172403 h 317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00" h="3172403">
                  <a:moveTo>
                    <a:pt x="0" y="0"/>
                  </a:moveTo>
                  <a:lnTo>
                    <a:pt x="2180273" y="0"/>
                  </a:lnTo>
                  <a:lnTo>
                    <a:pt x="2342341" y="160951"/>
                  </a:lnTo>
                  <a:lnTo>
                    <a:pt x="6801658" y="160951"/>
                  </a:lnTo>
                  <a:lnTo>
                    <a:pt x="6963727" y="0"/>
                  </a:lnTo>
                  <a:lnTo>
                    <a:pt x="9144000" y="0"/>
                  </a:lnTo>
                  <a:lnTo>
                    <a:pt x="9144000" y="3172403"/>
                  </a:lnTo>
                  <a:lnTo>
                    <a:pt x="6963728" y="3172403"/>
                  </a:lnTo>
                  <a:lnTo>
                    <a:pt x="6801658" y="3011451"/>
                  </a:lnTo>
                  <a:lnTo>
                    <a:pt x="2342341" y="3011451"/>
                  </a:lnTo>
                  <a:lnTo>
                    <a:pt x="2180272" y="3172403"/>
                  </a:lnTo>
                  <a:lnTo>
                    <a:pt x="0" y="3172403"/>
                  </a:lnTo>
                  <a:close/>
                </a:path>
              </a:pathLst>
            </a:custGeom>
            <a:gradFill>
              <a:gsLst>
                <a:gs pos="0">
                  <a:srgbClr val="323842"/>
                </a:gs>
                <a:gs pos="5000">
                  <a:srgbClr val="262B32"/>
                </a:gs>
                <a:gs pos="50000">
                  <a:srgbClr val="1E232A"/>
                </a:gs>
                <a:gs pos="95000">
                  <a:srgbClr val="262B32"/>
                </a:gs>
                <a:gs pos="100000">
                  <a:srgbClr val="32384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10675" y="2214733"/>
            <a:ext cx="1078230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3600" b="1">
                <a:solidFill>
                  <a:schemeClr val="bg1"/>
                </a:solidFill>
                <a:latin typeface="나눔바른고딕"/>
                <a:ea typeface="나눔바른고딕"/>
              </a:rPr>
              <a:t>목차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06145" y="2243722"/>
            <a:ext cx="1050288" cy="46166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000" spc="-150">
                <a:solidFill>
                  <a:schemeClr val="bg1"/>
                </a:solidFill>
                <a:latin typeface="-윤디자인웹돋움"/>
                <a:ea typeface="-윤디자인웹돋움"/>
              </a:defRPr>
            </a:lvl1pPr>
          </a:lstStyle>
          <a:p>
            <a:pPr algn="l">
              <a:defRPr lang="ko-KR" altLang="en-US"/>
            </a:pPr>
            <a:r>
              <a:rPr lang="en-US" altLang="ko-KR" sz="2400" dirty="0">
                <a:latin typeface="나눔바른고딕"/>
                <a:ea typeface="나눔바른고딕"/>
              </a:rPr>
              <a:t>1. </a:t>
            </a:r>
            <a:r>
              <a:rPr lang="ko-KR" altLang="en-US" sz="2400" dirty="0">
                <a:latin typeface="나눔바른고딕"/>
                <a:ea typeface="나눔바른고딕"/>
              </a:rPr>
              <a:t>서론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06145" y="2737131"/>
            <a:ext cx="2095445" cy="46166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000" spc="-150">
                <a:solidFill>
                  <a:schemeClr val="bg1"/>
                </a:solidFill>
                <a:latin typeface="-윤디자인웹돋움"/>
                <a:ea typeface="-윤디자인웹돋움"/>
              </a:defRPr>
            </a:lvl1pPr>
          </a:lstStyle>
          <a:p>
            <a:pPr algn="l">
              <a:defRPr lang="ko-KR" altLang="en-US"/>
            </a:pPr>
            <a:r>
              <a:rPr lang="en-US" altLang="ko-KR" sz="2400" dirty="0">
                <a:latin typeface="나눔바른고딕"/>
                <a:ea typeface="나눔바른고딕"/>
              </a:rPr>
              <a:t>2. </a:t>
            </a:r>
            <a:r>
              <a:rPr lang="ko-KR" altLang="en-US" sz="2400" dirty="0">
                <a:latin typeface="나눔바른고딕"/>
                <a:ea typeface="나눔바른고딕"/>
              </a:rPr>
              <a:t>설계 및 구현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06145" y="3220812"/>
            <a:ext cx="1050288" cy="46166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000" spc="-150">
                <a:solidFill>
                  <a:schemeClr val="bg1"/>
                </a:solidFill>
                <a:latin typeface="-윤디자인웹돋움"/>
                <a:ea typeface="-윤디자인웹돋움"/>
              </a:defRPr>
            </a:lvl1pPr>
          </a:lstStyle>
          <a:p>
            <a:pPr algn="l">
              <a:defRPr lang="ko-KR" altLang="en-US"/>
            </a:pPr>
            <a:r>
              <a:rPr lang="en-US" altLang="ko-KR" sz="2400" dirty="0">
                <a:latin typeface="나눔바른고딕"/>
                <a:ea typeface="나눔바른고딕"/>
              </a:rPr>
              <a:t>3. </a:t>
            </a:r>
            <a:r>
              <a:rPr lang="ko-KR" altLang="en-US" sz="2400" dirty="0">
                <a:latin typeface="나눔바른고딕"/>
                <a:ea typeface="나눔바른고딕"/>
              </a:rPr>
              <a:t>데모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06145" y="3685037"/>
            <a:ext cx="2762295" cy="46166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000" spc="-150">
                <a:solidFill>
                  <a:schemeClr val="bg1"/>
                </a:solidFill>
                <a:latin typeface="-윤디자인웹돋움"/>
                <a:ea typeface="-윤디자인웹돋움"/>
              </a:defRPr>
            </a:lvl1pPr>
          </a:lstStyle>
          <a:p>
            <a:pPr algn="l">
              <a:defRPr lang="ko-KR" altLang="en-US"/>
            </a:pPr>
            <a:r>
              <a:rPr lang="en-US" altLang="ko-KR" sz="2400" dirty="0">
                <a:latin typeface="나눔바른고딕"/>
                <a:ea typeface="나눔바른고딕"/>
              </a:rPr>
              <a:t>4. </a:t>
            </a:r>
            <a:r>
              <a:rPr lang="ko-KR" altLang="en-US" sz="2400" dirty="0">
                <a:latin typeface="나눔바른고딕"/>
                <a:ea typeface="나눔바른고딕"/>
              </a:rPr>
              <a:t>결론 및 향후 계획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06145" y="4139533"/>
            <a:ext cx="1107996" cy="46166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000" spc="-150">
                <a:solidFill>
                  <a:schemeClr val="bg1"/>
                </a:solidFill>
                <a:latin typeface="-윤디자인웹돋움"/>
                <a:ea typeface="-윤디자인웹돋움"/>
              </a:defRPr>
            </a:lvl1pPr>
          </a:lstStyle>
          <a:p>
            <a:pPr algn="l">
              <a:defRPr lang="ko-KR" altLang="en-US"/>
            </a:pPr>
            <a:r>
              <a:rPr lang="en-US" altLang="ko-KR" sz="2400" dirty="0">
                <a:latin typeface="나눔바른고딕"/>
                <a:ea typeface="나눔바른고딕"/>
              </a:rPr>
              <a:t>5. </a:t>
            </a:r>
            <a:r>
              <a:rPr lang="en-US" altLang="ko-KR" sz="2400" dirty="0" smtClean="0">
                <a:latin typeface="나눔바른고딕"/>
                <a:ea typeface="나눔바른고딕"/>
              </a:rPr>
              <a:t>Q&amp;A</a:t>
            </a:r>
            <a:endParaRPr lang="en-US" altLang="ko-KR" sz="2400" dirty="0">
              <a:latin typeface="나눔바른고딕"/>
              <a:ea typeface="나눔바른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육각형 25"/>
          <p:cNvSpPr/>
          <p:nvPr/>
        </p:nvSpPr>
        <p:spPr>
          <a:xfrm rot="5400000">
            <a:off x="635392" y="920863"/>
            <a:ext cx="525780" cy="453259"/>
          </a:xfrm>
          <a:prstGeom prst="hexagon">
            <a:avLst>
              <a:gd name="adj" fmla="val 25000"/>
              <a:gd name="vf" fmla="val 115470"/>
            </a:avLst>
          </a:prstGeom>
          <a:noFill/>
          <a:ln w="28575">
            <a:solidFill>
              <a:srgbClr val="117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나눔고딕 ExtraBold"/>
              <a:ea typeface="나눔고딕 Extra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61142" y="887163"/>
            <a:ext cx="835298" cy="511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서론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1426534" y="2079580"/>
            <a:ext cx="871226" cy="894129"/>
            <a:chOff x="1727834" y="2330083"/>
            <a:chExt cx="871226" cy="894129"/>
          </a:xfrm>
        </p:grpSpPr>
        <p:sp>
          <p:nvSpPr>
            <p:cNvPr id="2" name="TextBox 1"/>
            <p:cNvSpPr txBox="1"/>
            <p:nvPr/>
          </p:nvSpPr>
          <p:spPr>
            <a:xfrm>
              <a:off x="1727834" y="2330083"/>
              <a:ext cx="868680" cy="8236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ko-KR"/>
              </a:defPPr>
              <a:lvl1pPr>
                <a:defRPr sz="2800">
                  <a:solidFill>
                    <a:schemeClr val="bg1"/>
                  </a:solidFill>
                  <a:latin typeface="-윤디자인웹돋움"/>
                  <a:ea typeface="-윤디자인웹돋움"/>
                </a:defRPr>
              </a:lvl1pPr>
            </a:lstStyle>
            <a:p>
              <a:pPr algn="ctr">
                <a:defRPr lang="ko-KR" altLang="en-US"/>
              </a:pPr>
              <a:r>
                <a:rPr lang="en-US" altLang="ko-KR" sz="4800">
                  <a:latin typeface="나눔바른고딕"/>
                  <a:ea typeface="나눔바른고딕"/>
                </a:rPr>
                <a:t>01</a:t>
              </a:r>
              <a:endParaRPr lang="ko-KR" altLang="en-US" sz="4800">
                <a:latin typeface="나눔바른고딕"/>
                <a:ea typeface="나눔바른고딕"/>
              </a:endParaRPr>
            </a:p>
          </p:txBody>
        </p:sp>
        <p:cxnSp>
          <p:nvCxnSpPr>
            <p:cNvPr id="44" name="직선 연결선 43"/>
            <p:cNvCxnSpPr/>
            <p:nvPr/>
          </p:nvCxnSpPr>
          <p:spPr>
            <a:xfrm>
              <a:off x="1744340" y="3224212"/>
              <a:ext cx="854721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그룹 7"/>
          <p:cNvGrpSpPr/>
          <p:nvPr/>
        </p:nvGrpSpPr>
        <p:grpSpPr>
          <a:xfrm>
            <a:off x="1465022" y="3891313"/>
            <a:ext cx="871226" cy="894129"/>
            <a:chOff x="4128135" y="2330082"/>
            <a:chExt cx="871226" cy="894129"/>
          </a:xfrm>
        </p:grpSpPr>
        <p:sp>
          <p:nvSpPr>
            <p:cNvPr id="34" name="TextBox 33"/>
            <p:cNvSpPr txBox="1"/>
            <p:nvPr/>
          </p:nvSpPr>
          <p:spPr>
            <a:xfrm>
              <a:off x="4128135" y="2330082"/>
              <a:ext cx="868680" cy="8216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ko-KR"/>
              </a:defPPr>
              <a:lvl1pPr>
                <a:defRPr sz="2800">
                  <a:solidFill>
                    <a:schemeClr val="bg1"/>
                  </a:solidFill>
                  <a:latin typeface="-윤디자인웹돋움"/>
                  <a:ea typeface="-윤디자인웹돋움"/>
                </a:defRPr>
              </a:lvl1pPr>
            </a:lstStyle>
            <a:p>
              <a:pPr algn="ctr">
                <a:defRPr lang="ko-KR" altLang="en-US"/>
              </a:pPr>
              <a:r>
                <a:rPr lang="en-US" altLang="ko-KR" sz="4800">
                  <a:latin typeface="나눔바른고딕"/>
                  <a:ea typeface="나눔바른고딕"/>
                </a:rPr>
                <a:t>02</a:t>
              </a:r>
              <a:endParaRPr lang="ko-KR" altLang="en-US" sz="4800">
                <a:latin typeface="나눔바른고딕"/>
                <a:ea typeface="나눔바른고딕"/>
              </a:endParaRPr>
            </a:p>
          </p:txBody>
        </p:sp>
        <p:cxnSp>
          <p:nvCxnSpPr>
            <p:cNvPr id="61" name="직선 연결선 60"/>
            <p:cNvCxnSpPr/>
            <p:nvPr/>
          </p:nvCxnSpPr>
          <p:spPr>
            <a:xfrm>
              <a:off x="4144640" y="3224212"/>
              <a:ext cx="854721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339156" y="3040350"/>
            <a:ext cx="466506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2800" b="1" spc="-150" dirty="0" err="1">
                <a:solidFill>
                  <a:srgbClr val="43A1EF"/>
                </a:solidFill>
                <a:latin typeface="나눔바른고딕"/>
                <a:ea typeface="나눔바른고딕"/>
              </a:rPr>
              <a:t>QRcode</a:t>
            </a:r>
            <a:r>
              <a:rPr lang="ko-KR" altLang="en-US" sz="2800" b="1" spc="-150" dirty="0">
                <a:solidFill>
                  <a:srgbClr val="43A1EF"/>
                </a:solidFill>
                <a:latin typeface="나눔바른고딕"/>
                <a:ea typeface="나눔바른고딕"/>
              </a:rPr>
              <a:t> </a:t>
            </a:r>
            <a:r>
              <a:rPr lang="ko-KR" altLang="en-US" sz="2800" b="1" spc="-150" dirty="0" smtClean="0">
                <a:solidFill>
                  <a:srgbClr val="43A1EF"/>
                </a:solidFill>
                <a:latin typeface="나눔바른고딕"/>
                <a:ea typeface="나눔바른고딕"/>
              </a:rPr>
              <a:t>출결시스템의 </a:t>
            </a:r>
            <a:r>
              <a:rPr lang="ko-KR" altLang="en-US" sz="2800" b="1" spc="-150" dirty="0">
                <a:solidFill>
                  <a:srgbClr val="43A1EF"/>
                </a:solidFill>
                <a:latin typeface="나눔바른고딕"/>
                <a:ea typeface="나눔바른고딕"/>
              </a:rPr>
              <a:t>필요성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386073" y="4858294"/>
            <a:ext cx="469231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spc="-150" dirty="0">
                <a:solidFill>
                  <a:srgbClr val="43A1EF"/>
                </a:solidFill>
                <a:latin typeface="나눔바른고딕"/>
                <a:ea typeface="나눔바른고딕"/>
              </a:rPr>
              <a:t>기존 출석체크 </a:t>
            </a:r>
            <a:r>
              <a:rPr lang="ko-KR" altLang="en-US" sz="2800" b="1" spc="-150" dirty="0" smtClean="0">
                <a:solidFill>
                  <a:srgbClr val="43A1EF"/>
                </a:solidFill>
                <a:latin typeface="나눔바른고딕"/>
                <a:ea typeface="나눔바른고딕"/>
              </a:rPr>
              <a:t>방식과의  </a:t>
            </a:r>
            <a:r>
              <a:rPr lang="ko-KR" altLang="en-US" sz="2800" b="1" spc="-150" dirty="0">
                <a:solidFill>
                  <a:srgbClr val="43A1EF"/>
                </a:solidFill>
                <a:latin typeface="나눔바른고딕"/>
                <a:ea typeface="나눔바른고딕"/>
              </a:rPr>
              <a:t>비교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육각형 25"/>
          <p:cNvSpPr/>
          <p:nvPr/>
        </p:nvSpPr>
        <p:spPr>
          <a:xfrm rot="5400000">
            <a:off x="635392" y="920863"/>
            <a:ext cx="525780" cy="453259"/>
          </a:xfrm>
          <a:prstGeom prst="hexagon">
            <a:avLst>
              <a:gd name="adj" fmla="val 25000"/>
              <a:gd name="vf" fmla="val 115470"/>
            </a:avLst>
          </a:prstGeom>
          <a:noFill/>
          <a:ln w="28575">
            <a:solidFill>
              <a:srgbClr val="117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나눔고딕 ExtraBold"/>
              <a:ea typeface="나눔고딕 Extra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61142" y="887163"/>
            <a:ext cx="462299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2800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QRcode</a:t>
            </a:r>
            <a:r>
              <a:rPr lang="ko-KR" altLang="en-US" sz="2800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r>
              <a:rPr lang="ko-KR" altLang="en-US" sz="28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출결시스템의 </a:t>
            </a:r>
            <a:r>
              <a:rPr lang="ko-KR" altLang="en-US" sz="2800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필요성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6725" y="2258705"/>
            <a:ext cx="1376393" cy="3873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000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편의성 제공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76725" y="3434000"/>
            <a:ext cx="165261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000" b="0" spc="-150">
                <a:solidFill>
                  <a:schemeClr val="bg1"/>
                </a:solidFill>
                <a:latin typeface="나눔바른고딕"/>
                <a:ea typeface="나눔바른고딕"/>
              </a:rPr>
              <a:t>대리 출석 방지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76725" y="4618940"/>
            <a:ext cx="2376519" cy="3893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000" b="0" spc="-150">
                <a:solidFill>
                  <a:schemeClr val="bg1"/>
                </a:solidFill>
                <a:latin typeface="나눔바른고딕"/>
                <a:ea typeface="나눔바른고딕"/>
              </a:rPr>
              <a:t>기존 방식의 단점 보완</a:t>
            </a:r>
          </a:p>
        </p:txBody>
      </p:sp>
      <p:sp>
        <p:nvSpPr>
          <p:cNvPr id="29" name="자유형 28"/>
          <p:cNvSpPr/>
          <p:nvPr/>
        </p:nvSpPr>
        <p:spPr>
          <a:xfrm>
            <a:off x="5386200" y="2334936"/>
            <a:ext cx="266700" cy="266700"/>
          </a:xfrm>
          <a:custGeom>
            <a:avLst/>
            <a:gdLst>
              <a:gd name="connsiteX0" fmla="*/ 692150 w 1384300"/>
              <a:gd name="connsiteY0" fmla="*/ 161925 h 1384300"/>
              <a:gd name="connsiteX1" fmla="*/ 161925 w 1384300"/>
              <a:gd name="connsiteY1" fmla="*/ 692150 h 1384300"/>
              <a:gd name="connsiteX2" fmla="*/ 692150 w 1384300"/>
              <a:gd name="connsiteY2" fmla="*/ 1222375 h 1384300"/>
              <a:gd name="connsiteX3" fmla="*/ 1222375 w 1384300"/>
              <a:gd name="connsiteY3" fmla="*/ 692150 h 1384300"/>
              <a:gd name="connsiteX4" fmla="*/ 692150 w 1384300"/>
              <a:gd name="connsiteY4" fmla="*/ 161925 h 1384300"/>
              <a:gd name="connsiteX5" fmla="*/ 692150 w 1384300"/>
              <a:gd name="connsiteY5" fmla="*/ 0 h 1384300"/>
              <a:gd name="connsiteX6" fmla="*/ 1384300 w 1384300"/>
              <a:gd name="connsiteY6" fmla="*/ 692150 h 1384300"/>
              <a:gd name="connsiteX7" fmla="*/ 692150 w 1384300"/>
              <a:gd name="connsiteY7" fmla="*/ 1384300 h 1384300"/>
              <a:gd name="connsiteX8" fmla="*/ 0 w 1384300"/>
              <a:gd name="connsiteY8" fmla="*/ 692150 h 1384300"/>
              <a:gd name="connsiteX9" fmla="*/ 692150 w 1384300"/>
              <a:gd name="connsiteY9" fmla="*/ 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4300" h="1384300">
                <a:moveTo>
                  <a:pt x="692150" y="161925"/>
                </a:moveTo>
                <a:cubicBezTo>
                  <a:pt x="399315" y="161925"/>
                  <a:pt x="161925" y="399315"/>
                  <a:pt x="161925" y="692150"/>
                </a:cubicBezTo>
                <a:cubicBezTo>
                  <a:pt x="161925" y="984985"/>
                  <a:pt x="399315" y="1222375"/>
                  <a:pt x="692150" y="1222375"/>
                </a:cubicBezTo>
                <a:cubicBezTo>
                  <a:pt x="984985" y="1222375"/>
                  <a:pt x="1222375" y="984985"/>
                  <a:pt x="1222375" y="692150"/>
                </a:cubicBezTo>
                <a:cubicBezTo>
                  <a:pt x="1222375" y="399315"/>
                  <a:pt x="984985" y="161925"/>
                  <a:pt x="692150" y="161925"/>
                </a:cubicBezTo>
                <a:close/>
                <a:moveTo>
                  <a:pt x="692150" y="0"/>
                </a:moveTo>
                <a:cubicBezTo>
                  <a:pt x="1074414" y="0"/>
                  <a:pt x="1384300" y="309886"/>
                  <a:pt x="1384300" y="692150"/>
                </a:cubicBezTo>
                <a:cubicBezTo>
                  <a:pt x="1384300" y="1074414"/>
                  <a:pt x="1074414" y="1384300"/>
                  <a:pt x="692150" y="1384300"/>
                </a:cubicBezTo>
                <a:cubicBezTo>
                  <a:pt x="309886" y="1384300"/>
                  <a:pt x="0" y="1074414"/>
                  <a:pt x="0" y="692150"/>
                </a:cubicBezTo>
                <a:cubicBezTo>
                  <a:pt x="0" y="309886"/>
                  <a:pt x="309886" y="0"/>
                  <a:pt x="692150" y="0"/>
                </a:cubicBezTo>
                <a:close/>
              </a:path>
            </a:pathLst>
          </a:custGeom>
          <a:solidFill>
            <a:srgbClr val="43A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나눔고딕 ExtraBold"/>
              <a:ea typeface="나눔고딕 ExtraBold"/>
            </a:endParaRPr>
          </a:p>
        </p:txBody>
      </p:sp>
      <p:sp>
        <p:nvSpPr>
          <p:cNvPr id="30" name="자유형 29"/>
          <p:cNvSpPr/>
          <p:nvPr/>
        </p:nvSpPr>
        <p:spPr>
          <a:xfrm>
            <a:off x="5386200" y="3500705"/>
            <a:ext cx="266700" cy="266700"/>
          </a:xfrm>
          <a:custGeom>
            <a:avLst/>
            <a:gdLst>
              <a:gd name="connsiteX0" fmla="*/ 692150 w 1384300"/>
              <a:gd name="connsiteY0" fmla="*/ 161925 h 1384300"/>
              <a:gd name="connsiteX1" fmla="*/ 161925 w 1384300"/>
              <a:gd name="connsiteY1" fmla="*/ 692150 h 1384300"/>
              <a:gd name="connsiteX2" fmla="*/ 692150 w 1384300"/>
              <a:gd name="connsiteY2" fmla="*/ 1222375 h 1384300"/>
              <a:gd name="connsiteX3" fmla="*/ 1222375 w 1384300"/>
              <a:gd name="connsiteY3" fmla="*/ 692150 h 1384300"/>
              <a:gd name="connsiteX4" fmla="*/ 692150 w 1384300"/>
              <a:gd name="connsiteY4" fmla="*/ 161925 h 1384300"/>
              <a:gd name="connsiteX5" fmla="*/ 692150 w 1384300"/>
              <a:gd name="connsiteY5" fmla="*/ 0 h 1384300"/>
              <a:gd name="connsiteX6" fmla="*/ 1384300 w 1384300"/>
              <a:gd name="connsiteY6" fmla="*/ 692150 h 1384300"/>
              <a:gd name="connsiteX7" fmla="*/ 692150 w 1384300"/>
              <a:gd name="connsiteY7" fmla="*/ 1384300 h 1384300"/>
              <a:gd name="connsiteX8" fmla="*/ 0 w 1384300"/>
              <a:gd name="connsiteY8" fmla="*/ 692150 h 1384300"/>
              <a:gd name="connsiteX9" fmla="*/ 692150 w 1384300"/>
              <a:gd name="connsiteY9" fmla="*/ 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4300" h="1384300">
                <a:moveTo>
                  <a:pt x="692150" y="161925"/>
                </a:moveTo>
                <a:cubicBezTo>
                  <a:pt x="399315" y="161925"/>
                  <a:pt x="161925" y="399315"/>
                  <a:pt x="161925" y="692150"/>
                </a:cubicBezTo>
                <a:cubicBezTo>
                  <a:pt x="161925" y="984985"/>
                  <a:pt x="399315" y="1222375"/>
                  <a:pt x="692150" y="1222375"/>
                </a:cubicBezTo>
                <a:cubicBezTo>
                  <a:pt x="984985" y="1222375"/>
                  <a:pt x="1222375" y="984985"/>
                  <a:pt x="1222375" y="692150"/>
                </a:cubicBezTo>
                <a:cubicBezTo>
                  <a:pt x="1222375" y="399315"/>
                  <a:pt x="984985" y="161925"/>
                  <a:pt x="692150" y="161925"/>
                </a:cubicBezTo>
                <a:close/>
                <a:moveTo>
                  <a:pt x="692150" y="0"/>
                </a:moveTo>
                <a:cubicBezTo>
                  <a:pt x="1074414" y="0"/>
                  <a:pt x="1384300" y="309886"/>
                  <a:pt x="1384300" y="692150"/>
                </a:cubicBezTo>
                <a:cubicBezTo>
                  <a:pt x="1384300" y="1074414"/>
                  <a:pt x="1074414" y="1384300"/>
                  <a:pt x="692150" y="1384300"/>
                </a:cubicBezTo>
                <a:cubicBezTo>
                  <a:pt x="309886" y="1384300"/>
                  <a:pt x="0" y="1074414"/>
                  <a:pt x="0" y="692150"/>
                </a:cubicBezTo>
                <a:cubicBezTo>
                  <a:pt x="0" y="309886"/>
                  <a:pt x="309886" y="0"/>
                  <a:pt x="692150" y="0"/>
                </a:cubicBezTo>
                <a:close/>
              </a:path>
            </a:pathLst>
          </a:custGeom>
          <a:solidFill>
            <a:srgbClr val="43A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나눔고딕 ExtraBold"/>
              <a:ea typeface="나눔고딕 ExtraBold"/>
            </a:endParaRPr>
          </a:p>
        </p:txBody>
      </p:sp>
      <p:sp>
        <p:nvSpPr>
          <p:cNvPr id="31" name="자유형 30"/>
          <p:cNvSpPr/>
          <p:nvPr/>
        </p:nvSpPr>
        <p:spPr>
          <a:xfrm>
            <a:off x="5386200" y="4634150"/>
            <a:ext cx="266700" cy="266700"/>
          </a:xfrm>
          <a:custGeom>
            <a:avLst/>
            <a:gdLst>
              <a:gd name="connsiteX0" fmla="*/ 692150 w 1384300"/>
              <a:gd name="connsiteY0" fmla="*/ 161925 h 1384300"/>
              <a:gd name="connsiteX1" fmla="*/ 161925 w 1384300"/>
              <a:gd name="connsiteY1" fmla="*/ 692150 h 1384300"/>
              <a:gd name="connsiteX2" fmla="*/ 692150 w 1384300"/>
              <a:gd name="connsiteY2" fmla="*/ 1222375 h 1384300"/>
              <a:gd name="connsiteX3" fmla="*/ 1222375 w 1384300"/>
              <a:gd name="connsiteY3" fmla="*/ 692150 h 1384300"/>
              <a:gd name="connsiteX4" fmla="*/ 692150 w 1384300"/>
              <a:gd name="connsiteY4" fmla="*/ 161925 h 1384300"/>
              <a:gd name="connsiteX5" fmla="*/ 692150 w 1384300"/>
              <a:gd name="connsiteY5" fmla="*/ 0 h 1384300"/>
              <a:gd name="connsiteX6" fmla="*/ 1384300 w 1384300"/>
              <a:gd name="connsiteY6" fmla="*/ 692150 h 1384300"/>
              <a:gd name="connsiteX7" fmla="*/ 692150 w 1384300"/>
              <a:gd name="connsiteY7" fmla="*/ 1384300 h 1384300"/>
              <a:gd name="connsiteX8" fmla="*/ 0 w 1384300"/>
              <a:gd name="connsiteY8" fmla="*/ 692150 h 1384300"/>
              <a:gd name="connsiteX9" fmla="*/ 692150 w 1384300"/>
              <a:gd name="connsiteY9" fmla="*/ 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4300" h="1384300">
                <a:moveTo>
                  <a:pt x="692150" y="161925"/>
                </a:moveTo>
                <a:cubicBezTo>
                  <a:pt x="399315" y="161925"/>
                  <a:pt x="161925" y="399315"/>
                  <a:pt x="161925" y="692150"/>
                </a:cubicBezTo>
                <a:cubicBezTo>
                  <a:pt x="161925" y="984985"/>
                  <a:pt x="399315" y="1222375"/>
                  <a:pt x="692150" y="1222375"/>
                </a:cubicBezTo>
                <a:cubicBezTo>
                  <a:pt x="984985" y="1222375"/>
                  <a:pt x="1222375" y="984985"/>
                  <a:pt x="1222375" y="692150"/>
                </a:cubicBezTo>
                <a:cubicBezTo>
                  <a:pt x="1222375" y="399315"/>
                  <a:pt x="984985" y="161925"/>
                  <a:pt x="692150" y="161925"/>
                </a:cubicBezTo>
                <a:close/>
                <a:moveTo>
                  <a:pt x="692150" y="0"/>
                </a:moveTo>
                <a:cubicBezTo>
                  <a:pt x="1074414" y="0"/>
                  <a:pt x="1384300" y="309886"/>
                  <a:pt x="1384300" y="692150"/>
                </a:cubicBezTo>
                <a:cubicBezTo>
                  <a:pt x="1384300" y="1074414"/>
                  <a:pt x="1074414" y="1384300"/>
                  <a:pt x="692150" y="1384300"/>
                </a:cubicBezTo>
                <a:cubicBezTo>
                  <a:pt x="309886" y="1384300"/>
                  <a:pt x="0" y="1074414"/>
                  <a:pt x="0" y="692150"/>
                </a:cubicBezTo>
                <a:cubicBezTo>
                  <a:pt x="0" y="309886"/>
                  <a:pt x="309886" y="0"/>
                  <a:pt x="692150" y="0"/>
                </a:cubicBezTo>
                <a:close/>
              </a:path>
            </a:pathLst>
          </a:custGeom>
          <a:solidFill>
            <a:srgbClr val="43A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나눔고딕 ExtraBold"/>
              <a:ea typeface="나눔고딕 ExtraBold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 flipV="1">
            <a:off x="3851077" y="2453481"/>
            <a:ext cx="1381488" cy="78483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3787707" y="3619250"/>
            <a:ext cx="141366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>
            <a:off x="3787707" y="3904970"/>
            <a:ext cx="1413662" cy="84772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그림 59"/>
          <p:cNvPicPr>
            <a:picLocks noGrp="1" noChangeAspect="1"/>
          </p:cNvPicPr>
          <p:nvPr/>
        </p:nvPicPr>
        <p:blipFill rotWithShape="1">
          <a:blip r:embed="rId3"/>
          <a:srcRect l="1490" r="1490"/>
          <a:stretch>
            <a:fillRect/>
          </a:stretch>
        </p:blipFill>
        <p:spPr>
          <a:xfrm>
            <a:off x="1315121" y="2527643"/>
            <a:ext cx="2130520" cy="2133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육각형 25"/>
          <p:cNvSpPr/>
          <p:nvPr/>
        </p:nvSpPr>
        <p:spPr>
          <a:xfrm rot="5400000">
            <a:off x="635392" y="920863"/>
            <a:ext cx="525780" cy="453259"/>
          </a:xfrm>
          <a:prstGeom prst="hexagon">
            <a:avLst>
              <a:gd name="adj" fmla="val 25000"/>
              <a:gd name="vf" fmla="val 115470"/>
            </a:avLst>
          </a:prstGeom>
          <a:noFill/>
          <a:ln w="28575">
            <a:solidFill>
              <a:srgbClr val="117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나눔고딕 ExtraBold"/>
              <a:ea typeface="나눔고딕 Extra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61141" y="887163"/>
            <a:ext cx="4007123" cy="511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기존 출석체크 방식과 비교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6677" y="1614871"/>
            <a:ext cx="6355493" cy="2353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 lang="ko-KR" altLang="en-US"/>
            </a:pPr>
            <a:r>
              <a:rPr lang="ko-KR" altLang="en-US" sz="20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수동적 출결체크 </a:t>
            </a:r>
            <a:endParaRPr lang="en-US" altLang="ko-KR" sz="2000" b="0" spc="-150" dirty="0" smtClean="0">
              <a:solidFill>
                <a:schemeClr val="bg1"/>
              </a:solidFill>
              <a:latin typeface="나눔바른고딕"/>
              <a:ea typeface="나눔바른고딕"/>
            </a:endParaRPr>
          </a:p>
          <a:p>
            <a:pPr lvl="0">
              <a:lnSpc>
                <a:spcPct val="150000"/>
              </a:lnSpc>
              <a:defRPr lang="ko-KR" altLang="en-US"/>
            </a:pPr>
            <a:r>
              <a:rPr lang="ko-KR" altLang="en-US" sz="16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○ </a:t>
            </a:r>
            <a:r>
              <a:rPr lang="ko-KR" altLang="en-US" sz="1600" b="0" spc="-150" dirty="0" err="1" smtClean="0">
                <a:solidFill>
                  <a:schemeClr val="bg1"/>
                </a:solidFill>
                <a:latin typeface="나눔바른고딕"/>
                <a:ea typeface="나눔바른고딕"/>
              </a:rPr>
              <a:t>블루투스로</a:t>
            </a:r>
            <a:r>
              <a:rPr lang="ko-KR" altLang="en-US" sz="16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r>
              <a:rPr lang="ko-KR" altLang="en-US" sz="1600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연결하여 </a:t>
            </a:r>
            <a:r>
              <a:rPr lang="ko-KR" altLang="en-US" sz="16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동일공간에 존재하면 출석을 체크  </a:t>
            </a:r>
            <a:endParaRPr lang="ko-KR" altLang="en-US" sz="1600" b="0" spc="-150" dirty="0">
              <a:solidFill>
                <a:schemeClr val="bg1"/>
              </a:solidFill>
              <a:latin typeface="나눔바른고딕"/>
              <a:ea typeface="나눔바른고딕"/>
            </a:endParaRPr>
          </a:p>
          <a:p>
            <a:pPr lvl="0">
              <a:lnSpc>
                <a:spcPct val="150000"/>
              </a:lnSpc>
              <a:defRPr lang="ko-KR" altLang="en-US"/>
            </a:pPr>
            <a:r>
              <a:rPr lang="en-US" altLang="ko-KR" sz="16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   - </a:t>
            </a:r>
            <a:r>
              <a:rPr lang="ko-KR" altLang="en-US" sz="16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교수님의 적극적 출석체크 행위</a:t>
            </a:r>
            <a:r>
              <a:rPr lang="en-US" altLang="ko-KR" sz="16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r>
              <a:rPr lang="ko-KR" altLang="en-US" sz="16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필요</a:t>
            </a:r>
            <a:r>
              <a:rPr lang="en-US" altLang="ko-KR" sz="16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, </a:t>
            </a:r>
            <a:r>
              <a:rPr lang="ko-KR" altLang="en-US" sz="16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학생은 수동적 응답 </a:t>
            </a:r>
            <a:endParaRPr lang="en-US" altLang="ko-KR" sz="1600" b="0" spc="-150" dirty="0" smtClean="0">
              <a:solidFill>
                <a:schemeClr val="bg1"/>
              </a:solidFill>
              <a:latin typeface="나눔바른고딕"/>
              <a:ea typeface="나눔바른고딕"/>
            </a:endParaRPr>
          </a:p>
          <a:p>
            <a:pPr lvl="0">
              <a:lnSpc>
                <a:spcPct val="150000"/>
              </a:lnSpc>
              <a:defRPr lang="ko-KR" altLang="en-US"/>
            </a:pPr>
            <a:r>
              <a:rPr lang="en-US" altLang="ko-KR" sz="160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  -</a:t>
            </a:r>
            <a:r>
              <a:rPr lang="ko-KR" altLang="en-US" sz="16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r>
              <a:rPr lang="ko-KR" altLang="en-US" sz="1600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특히 </a:t>
            </a:r>
            <a:r>
              <a:rPr lang="ko-KR" altLang="en-US" sz="1600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아이폰</a:t>
            </a:r>
            <a:r>
              <a:rPr lang="ko-KR" altLang="en-US" sz="1600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 같은 경우 </a:t>
            </a:r>
            <a:r>
              <a:rPr lang="ko-KR" altLang="en-US" sz="16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제대로 </a:t>
            </a:r>
            <a:r>
              <a:rPr lang="ko-KR" altLang="en-US" sz="1600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인식이 </a:t>
            </a:r>
            <a:r>
              <a:rPr lang="ko-KR" altLang="en-US" sz="1600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안되는</a:t>
            </a:r>
            <a:r>
              <a:rPr lang="ko-KR" altLang="en-US" sz="1600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 경우가 </a:t>
            </a:r>
            <a:r>
              <a:rPr lang="ko-KR" altLang="en-US" sz="16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많음</a:t>
            </a:r>
            <a:endParaRPr lang="en-US" altLang="ko-KR" sz="1600" b="0" spc="-150" dirty="0" smtClean="0">
              <a:solidFill>
                <a:schemeClr val="bg1"/>
              </a:solidFill>
              <a:latin typeface="나눔바른고딕"/>
              <a:ea typeface="나눔바른고딕"/>
            </a:endParaRPr>
          </a:p>
          <a:p>
            <a:pPr lvl="0">
              <a:lnSpc>
                <a:spcPct val="150000"/>
              </a:lnSpc>
              <a:defRPr lang="ko-KR" altLang="en-US"/>
            </a:pPr>
            <a:r>
              <a:rPr lang="en-US" altLang="ko-KR" sz="160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  - </a:t>
            </a:r>
            <a:r>
              <a:rPr lang="ko-KR" altLang="en-US" sz="160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학생이 직접 출석체크를 실행할 수 있는 방법이 필요  </a:t>
            </a:r>
            <a:endParaRPr lang="ko-KR" altLang="en-US" sz="1600" b="0" spc="-150" dirty="0">
              <a:solidFill>
                <a:schemeClr val="bg1"/>
              </a:solidFill>
              <a:latin typeface="나눔바른고딕"/>
              <a:ea typeface="나눔바른고딕"/>
            </a:endParaRPr>
          </a:p>
          <a:p>
            <a:pPr lvl="0">
              <a:lnSpc>
                <a:spcPct val="150000"/>
              </a:lnSpc>
              <a:defRPr lang="ko-KR" altLang="en-US"/>
            </a:pPr>
            <a:endParaRPr lang="ko-KR" altLang="en-US" sz="1600" b="0" spc="-150" dirty="0">
              <a:solidFill>
                <a:schemeClr val="bg1"/>
              </a:solidFill>
              <a:latin typeface="나눔바른고딕"/>
              <a:ea typeface="나눔바른고딕"/>
            </a:endParaRPr>
          </a:p>
        </p:txBody>
      </p:sp>
      <p:pic>
        <p:nvPicPr>
          <p:cNvPr id="60" name="그림 59"/>
          <p:cNvPicPr>
            <a:picLocks noGrp="1" noChangeAspect="1"/>
          </p:cNvPicPr>
          <p:nvPr/>
        </p:nvPicPr>
        <p:blipFill rotWithShape="1">
          <a:blip r:embed="rId3"/>
          <a:srcRect l="1490" r="1490"/>
          <a:stretch>
            <a:fillRect/>
          </a:stretch>
        </p:blipFill>
        <p:spPr>
          <a:xfrm>
            <a:off x="945691" y="4488380"/>
            <a:ext cx="1090546" cy="1092053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02907" y="1802039"/>
            <a:ext cx="988461" cy="1757265"/>
          </a:xfrm>
          <a:prstGeom prst="rect">
            <a:avLst/>
          </a:prstGeom>
        </p:spPr>
      </p:pic>
      <p:sp>
        <p:nvSpPr>
          <p:cNvPr id="62" name="TextBox 3"/>
          <p:cNvSpPr txBox="1"/>
          <p:nvPr/>
        </p:nvSpPr>
        <p:spPr>
          <a:xfrm>
            <a:off x="1161141" y="3720603"/>
            <a:ext cx="732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vs.</a:t>
            </a:r>
            <a:endParaRPr lang="en-US" altLang="ko-KR" sz="2800" b="0" spc="-150" dirty="0">
              <a:solidFill>
                <a:schemeClr val="bg1"/>
              </a:solidFill>
              <a:latin typeface="나눔바른고딕"/>
              <a:ea typeface="나눔바른고딕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3429" y="4247911"/>
            <a:ext cx="6355493" cy="1983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 lang="ko-KR" altLang="en-US"/>
            </a:pPr>
            <a:r>
              <a:rPr lang="ko-KR" altLang="en-US" sz="20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능동적 출결체크 </a:t>
            </a:r>
            <a:endParaRPr lang="en-US" altLang="ko-KR" sz="2000" b="0" spc="-150" dirty="0" smtClean="0">
              <a:solidFill>
                <a:schemeClr val="bg1"/>
              </a:solidFill>
              <a:latin typeface="나눔바른고딕"/>
              <a:ea typeface="나눔바른고딕"/>
            </a:endParaRPr>
          </a:p>
          <a:p>
            <a:pPr lvl="0">
              <a:lnSpc>
                <a:spcPct val="150000"/>
              </a:lnSpc>
              <a:defRPr lang="ko-KR" altLang="en-US"/>
            </a:pPr>
            <a:r>
              <a:rPr lang="ko-KR" altLang="en-US" sz="16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○ 학생이 자신의 </a:t>
            </a:r>
            <a:r>
              <a:rPr lang="ko-KR" altLang="en-US" sz="1600" b="0" spc="-150" dirty="0" err="1" smtClean="0">
                <a:solidFill>
                  <a:schemeClr val="bg1"/>
                </a:solidFill>
                <a:latin typeface="나눔바른고딕"/>
                <a:ea typeface="나눔바른고딕"/>
              </a:rPr>
              <a:t>스마트폰으로</a:t>
            </a:r>
            <a:r>
              <a:rPr lang="ko-KR" altLang="en-US" sz="16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r>
              <a:rPr lang="en-US" altLang="ko-KR" sz="16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QR</a:t>
            </a:r>
            <a:r>
              <a:rPr lang="ko-KR" altLang="en-US" sz="16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코드를 생성하고 단말기에 접근하여 </a:t>
            </a:r>
            <a:r>
              <a:rPr lang="en-US" altLang="ko-KR" sz="16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/>
            </a:r>
            <a:br>
              <a:rPr lang="en-US" altLang="ko-KR" sz="16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</a:br>
            <a:r>
              <a:rPr lang="en-US" altLang="ko-KR" sz="16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    </a:t>
            </a:r>
            <a:r>
              <a:rPr lang="ko-KR" altLang="en-US" sz="16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직접 출석을 체크  </a:t>
            </a:r>
            <a:endParaRPr lang="ko-KR" altLang="en-US" sz="1600" b="0" spc="-150" dirty="0">
              <a:solidFill>
                <a:schemeClr val="bg1"/>
              </a:solidFill>
              <a:latin typeface="나눔바른고딕"/>
              <a:ea typeface="나눔바른고딕"/>
            </a:endParaRPr>
          </a:p>
          <a:p>
            <a:pPr lvl="0">
              <a:lnSpc>
                <a:spcPct val="150000"/>
              </a:lnSpc>
              <a:defRPr lang="ko-KR" altLang="en-US"/>
            </a:pPr>
            <a:r>
              <a:rPr lang="ko-KR" altLang="en-US" sz="160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○ 회사에서의 출퇴근 시간 관리 등 근태관리 시나리오에 적합 </a:t>
            </a:r>
            <a:endParaRPr lang="ko-KR" altLang="en-US" sz="1600" b="0" spc="-150" dirty="0">
              <a:solidFill>
                <a:schemeClr val="bg1"/>
              </a:solidFill>
              <a:latin typeface="나눔바른고딕"/>
              <a:ea typeface="나눔바른고딕"/>
            </a:endParaRPr>
          </a:p>
          <a:p>
            <a:pPr lvl="0">
              <a:lnSpc>
                <a:spcPct val="150000"/>
              </a:lnSpc>
              <a:defRPr lang="ko-KR" altLang="en-US"/>
            </a:pPr>
            <a:r>
              <a:rPr lang="ko-KR" altLang="en-US" sz="1600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○ </a:t>
            </a:r>
            <a:r>
              <a:rPr lang="ko-KR" altLang="en-US" sz="1600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대출 등 학생의 부정행위를 방지할 수 있는 기술적 대책 필요  </a:t>
            </a:r>
            <a:endParaRPr lang="en-US" altLang="ko-KR" sz="1600" b="0" spc="-150" dirty="0" smtClean="0">
              <a:solidFill>
                <a:schemeClr val="bg1"/>
              </a:solidFill>
              <a:latin typeface="나눔바른고딕"/>
              <a:ea typeface="나눔바른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육각형 25"/>
          <p:cNvSpPr/>
          <p:nvPr/>
        </p:nvSpPr>
        <p:spPr>
          <a:xfrm rot="5400000">
            <a:off x="635392" y="920863"/>
            <a:ext cx="525780" cy="453259"/>
          </a:xfrm>
          <a:prstGeom prst="hexagon">
            <a:avLst>
              <a:gd name="adj" fmla="val 25000"/>
              <a:gd name="vf" fmla="val 115470"/>
            </a:avLst>
          </a:prstGeom>
          <a:noFill/>
          <a:ln w="28575">
            <a:solidFill>
              <a:srgbClr val="117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나눔고딕 ExtraBold"/>
              <a:ea typeface="나눔고딕 Extra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61142" y="887163"/>
            <a:ext cx="1978298" cy="511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설계 및 구현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1426534" y="2079580"/>
            <a:ext cx="871226" cy="894129"/>
            <a:chOff x="1727834" y="2330083"/>
            <a:chExt cx="871226" cy="894129"/>
          </a:xfrm>
        </p:grpSpPr>
        <p:sp>
          <p:nvSpPr>
            <p:cNvPr id="2" name="TextBox 1"/>
            <p:cNvSpPr txBox="1"/>
            <p:nvPr/>
          </p:nvSpPr>
          <p:spPr>
            <a:xfrm>
              <a:off x="1727834" y="2330083"/>
              <a:ext cx="868680" cy="8236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ko-KR"/>
              </a:defPPr>
              <a:lvl1pPr>
                <a:defRPr sz="2800">
                  <a:solidFill>
                    <a:schemeClr val="bg1"/>
                  </a:solidFill>
                  <a:latin typeface="-윤디자인웹돋움"/>
                  <a:ea typeface="-윤디자인웹돋움"/>
                </a:defRPr>
              </a:lvl1pPr>
            </a:lstStyle>
            <a:p>
              <a:pPr algn="ctr">
                <a:defRPr lang="ko-KR" altLang="en-US"/>
              </a:pPr>
              <a:r>
                <a:rPr lang="en-US" altLang="ko-KR" sz="4800">
                  <a:latin typeface="나눔바른고딕"/>
                  <a:ea typeface="나눔바른고딕"/>
                </a:rPr>
                <a:t>01</a:t>
              </a:r>
              <a:endParaRPr lang="ko-KR" altLang="en-US" sz="4800">
                <a:latin typeface="나눔바른고딕"/>
                <a:ea typeface="나눔바른고딕"/>
              </a:endParaRPr>
            </a:p>
          </p:txBody>
        </p:sp>
        <p:cxnSp>
          <p:nvCxnSpPr>
            <p:cNvPr id="44" name="직선 연결선 43"/>
            <p:cNvCxnSpPr/>
            <p:nvPr/>
          </p:nvCxnSpPr>
          <p:spPr>
            <a:xfrm>
              <a:off x="1744340" y="3224212"/>
              <a:ext cx="854721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그룹 7"/>
          <p:cNvGrpSpPr/>
          <p:nvPr/>
        </p:nvGrpSpPr>
        <p:grpSpPr>
          <a:xfrm>
            <a:off x="1465022" y="3891313"/>
            <a:ext cx="871226" cy="894129"/>
            <a:chOff x="4128135" y="2330082"/>
            <a:chExt cx="871226" cy="894129"/>
          </a:xfrm>
        </p:grpSpPr>
        <p:sp>
          <p:nvSpPr>
            <p:cNvPr id="34" name="TextBox 33"/>
            <p:cNvSpPr txBox="1"/>
            <p:nvPr/>
          </p:nvSpPr>
          <p:spPr>
            <a:xfrm>
              <a:off x="4128135" y="2330082"/>
              <a:ext cx="868680" cy="8216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ko-KR"/>
              </a:defPPr>
              <a:lvl1pPr>
                <a:defRPr sz="2800">
                  <a:solidFill>
                    <a:schemeClr val="bg1"/>
                  </a:solidFill>
                  <a:latin typeface="-윤디자인웹돋움"/>
                  <a:ea typeface="-윤디자인웹돋움"/>
                </a:defRPr>
              </a:lvl1pPr>
            </a:lstStyle>
            <a:p>
              <a:pPr algn="ctr">
                <a:defRPr lang="ko-KR" altLang="en-US"/>
              </a:pPr>
              <a:r>
                <a:rPr lang="en-US" altLang="ko-KR" sz="4800">
                  <a:latin typeface="나눔바른고딕"/>
                  <a:ea typeface="나눔바른고딕"/>
                </a:rPr>
                <a:t>02</a:t>
              </a:r>
              <a:endParaRPr lang="ko-KR" altLang="en-US" sz="4800">
                <a:latin typeface="나눔바른고딕"/>
                <a:ea typeface="나눔바른고딕"/>
              </a:endParaRPr>
            </a:p>
          </p:txBody>
        </p:sp>
        <p:cxnSp>
          <p:nvCxnSpPr>
            <p:cNvPr id="61" name="직선 연결선 60"/>
            <p:cNvCxnSpPr/>
            <p:nvPr/>
          </p:nvCxnSpPr>
          <p:spPr>
            <a:xfrm>
              <a:off x="4144640" y="3224212"/>
              <a:ext cx="854721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339156" y="3040350"/>
            <a:ext cx="2952809" cy="5105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spc="-150">
                <a:solidFill>
                  <a:srgbClr val="43A1EF"/>
                </a:solidFill>
                <a:latin typeface="나눔바른고딕"/>
                <a:ea typeface="나눔바른고딕"/>
              </a:rPr>
              <a:t>출석체크 기능 설계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386072" y="4858294"/>
            <a:ext cx="838968" cy="5119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spc="-150">
                <a:solidFill>
                  <a:srgbClr val="43A1EF"/>
                </a:solidFill>
                <a:latin typeface="나눔바른고딕"/>
                <a:ea typeface="나눔바른고딕"/>
              </a:rPr>
              <a:t>구현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육각형 25"/>
          <p:cNvSpPr/>
          <p:nvPr/>
        </p:nvSpPr>
        <p:spPr>
          <a:xfrm rot="5400000">
            <a:off x="635392" y="920863"/>
            <a:ext cx="525780" cy="453259"/>
          </a:xfrm>
          <a:prstGeom prst="hexagon">
            <a:avLst>
              <a:gd name="adj" fmla="val 25000"/>
              <a:gd name="vf" fmla="val 115470"/>
            </a:avLst>
          </a:prstGeom>
          <a:noFill/>
          <a:ln w="28575">
            <a:solidFill>
              <a:srgbClr val="117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나눔고딕 ExtraBold"/>
              <a:ea typeface="나눔고딕 Extra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61142" y="887163"/>
            <a:ext cx="835298" cy="511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설계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29934" y="3547748"/>
            <a:ext cx="77950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1. </a:t>
            </a:r>
            <a:r>
              <a:rPr lang="ko-KR" altLang="en-US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회원가입시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r>
              <a:rPr lang="ko-KR" altLang="en-US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맥주소를</a:t>
            </a:r>
            <a:r>
              <a:rPr lang="en-US" altLang="ko-KR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 DB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에 저장하여 본인만 출석체크 할 수 있도록 함</a:t>
            </a:r>
          </a:p>
          <a:p>
            <a:pPr>
              <a:defRPr lang="ko-KR" altLang="en-US"/>
            </a:pP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→대리 출석 방지</a:t>
            </a:r>
          </a:p>
          <a:p>
            <a:pPr>
              <a:defRPr lang="ko-KR" altLang="en-US"/>
            </a:pPr>
            <a:endParaRPr lang="ko-KR" altLang="en-US" b="0" spc="-150" dirty="0">
              <a:solidFill>
                <a:schemeClr val="bg1"/>
              </a:solidFill>
              <a:latin typeface="나눔바른고딕"/>
              <a:ea typeface="나눔바른고딕"/>
            </a:endParaRPr>
          </a:p>
          <a:p>
            <a:pPr>
              <a:defRPr lang="ko-KR" altLang="en-US"/>
            </a:pP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2. </a:t>
            </a:r>
            <a:r>
              <a:rPr lang="en-US" altLang="ko-KR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QRcode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를 발급 </a:t>
            </a:r>
            <a:r>
              <a:rPr lang="ko-KR" altLang="en-US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받을시에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 현재시간 정보를 넣음</a:t>
            </a:r>
            <a:r>
              <a:rPr lang="en-US" altLang="ko-KR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. 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서버의 시간과 비교</a:t>
            </a:r>
            <a:r>
              <a:rPr lang="en-US" altLang="ko-KR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.</a:t>
            </a:r>
          </a:p>
          <a:p>
            <a:pPr>
              <a:defRPr lang="ko-KR" altLang="en-US"/>
            </a:pP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→미리 발급 받은 </a:t>
            </a:r>
            <a:r>
              <a:rPr lang="en-US" altLang="ko-KR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QRcode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로 </a:t>
            </a:r>
            <a:r>
              <a:rPr lang="ko-KR" altLang="en-US" b="0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반복 출석 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방지</a:t>
            </a:r>
          </a:p>
          <a:p>
            <a:pPr>
              <a:defRPr lang="ko-KR" altLang="en-US"/>
            </a:pPr>
            <a:endParaRPr lang="ko-KR" altLang="en-US" b="0" spc="-150" dirty="0">
              <a:solidFill>
                <a:schemeClr val="bg1"/>
              </a:solidFill>
              <a:latin typeface="나눔바른고딕"/>
              <a:ea typeface="나눔바른고딕"/>
            </a:endParaRPr>
          </a:p>
          <a:p>
            <a:pPr>
              <a:defRPr lang="ko-KR" altLang="en-US"/>
            </a:pP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3. 학생의 학번, 현재시간, </a:t>
            </a:r>
            <a:r>
              <a:rPr lang="ko-KR" altLang="en-US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맥주소를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 이용하여 </a:t>
            </a:r>
            <a:r>
              <a:rPr lang="en-US" altLang="ko-KR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Hash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값을 </a:t>
            </a:r>
            <a:r>
              <a:rPr lang="en-US" altLang="ko-KR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QRcode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에 넣음</a:t>
            </a:r>
          </a:p>
          <a:p>
            <a:pPr>
              <a:defRPr lang="ko-KR" altLang="en-US"/>
            </a:pP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→</a:t>
            </a:r>
            <a:r>
              <a:rPr lang="en-US" altLang="ko-KR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QRcode</a:t>
            </a:r>
            <a:r>
              <a:rPr lang="en-US" altLang="ko-KR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변조하면 출석체크 불가  </a:t>
            </a:r>
          </a:p>
          <a:p>
            <a:pPr>
              <a:defRPr lang="ko-KR" altLang="en-US"/>
            </a:pPr>
            <a:endParaRPr lang="en-US" altLang="ko-KR" b="0" spc="-150" dirty="0">
              <a:solidFill>
                <a:schemeClr val="bg1"/>
              </a:solidFill>
              <a:latin typeface="나눔바른고딕"/>
              <a:ea typeface="나눔바른고딕"/>
            </a:endParaRPr>
          </a:p>
          <a:p>
            <a:pPr>
              <a:defRPr lang="ko-KR" altLang="en-US"/>
            </a:pPr>
            <a:r>
              <a:rPr lang="en-US" altLang="ko-KR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4. </a:t>
            </a:r>
            <a:r>
              <a:rPr lang="ko-KR" altLang="en-US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맥주소는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 비밀정보로 </a:t>
            </a:r>
            <a:r>
              <a:rPr lang="ko-KR" altLang="en-US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해시값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 계산에만 사용하고 </a:t>
            </a:r>
            <a:r>
              <a:rPr lang="en-US" altLang="ko-KR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QR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코드에 넣지는 않음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91697" y="2139483"/>
            <a:ext cx="1738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 b="0" spc="-150" dirty="0">
                <a:solidFill>
                  <a:schemeClr val="bg1"/>
                </a:solidFill>
                <a:latin typeface="-윤디자인웹돋움"/>
                <a:ea typeface="-윤디자인웹돋움"/>
                <a:cs typeface="+mn-cs"/>
              </a:rPr>
              <a:t>출석체크 </a:t>
            </a:r>
            <a:r>
              <a:rPr lang="ko-KR" altLang="en-US" sz="2000" b="0" spc="-150" dirty="0" smtClean="0">
                <a:solidFill>
                  <a:schemeClr val="bg1"/>
                </a:solidFill>
                <a:latin typeface="-윤디자인웹돋움"/>
                <a:ea typeface="-윤디자인웹돋움"/>
                <a:cs typeface="+mn-cs"/>
              </a:rPr>
              <a:t>서버</a:t>
            </a:r>
            <a:endParaRPr lang="ko-KR" altLang="en-US" sz="2000" b="0" spc="-150" dirty="0">
              <a:solidFill>
                <a:schemeClr val="bg1"/>
              </a:solidFill>
              <a:latin typeface="-윤디자인웹돋움"/>
              <a:ea typeface="-윤디자인웹돋움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9120" y="2684314"/>
            <a:ext cx="191110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000" b="0" spc="-150" dirty="0">
                <a:solidFill>
                  <a:schemeClr val="bg1"/>
                </a:solidFill>
                <a:latin typeface="-윤디자인웹돋움"/>
                <a:ea typeface="-윤디자인웹돋움"/>
                <a:cs typeface="+mn-cs"/>
              </a:rPr>
              <a:t>사용자 </a:t>
            </a:r>
            <a:r>
              <a:rPr lang="ko-KR" altLang="en-US" sz="2000" b="0" spc="-150" dirty="0" err="1" smtClean="0">
                <a:solidFill>
                  <a:schemeClr val="bg1"/>
                </a:solidFill>
                <a:latin typeface="-윤디자인웹돋움"/>
                <a:ea typeface="-윤디자인웹돋움"/>
                <a:cs typeface="+mn-cs"/>
              </a:rPr>
              <a:t>스마트폰</a:t>
            </a:r>
            <a:endParaRPr lang="ko-KR" altLang="en-US" sz="2000" b="0" spc="-150" dirty="0">
              <a:solidFill>
                <a:schemeClr val="bg1"/>
              </a:solidFill>
              <a:latin typeface="-윤디자인웹돋움"/>
              <a:ea typeface="-윤디자인웹돋움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9498" y="1024439"/>
            <a:ext cx="123792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000" b="0" spc="-150" dirty="0">
                <a:solidFill>
                  <a:schemeClr val="bg1"/>
                </a:solidFill>
                <a:latin typeface="-윤디자인웹돋움"/>
                <a:ea typeface="-윤디자인웹돋움"/>
                <a:cs typeface="+mn-cs"/>
              </a:rPr>
              <a:t>사용자 </a:t>
            </a:r>
            <a:r>
              <a:rPr lang="en-US" altLang="ko-KR" sz="2000" b="0" spc="-150" dirty="0">
                <a:solidFill>
                  <a:schemeClr val="bg1"/>
                </a:solidFill>
                <a:latin typeface="-윤디자인웹돋움"/>
                <a:ea typeface="-윤디자인웹돋움"/>
                <a:cs typeface="+mn-cs"/>
              </a:rPr>
              <a:t>DB</a:t>
            </a:r>
            <a:endParaRPr lang="ko-KR" altLang="en-US" sz="2000" b="0" spc="-150" dirty="0">
              <a:solidFill>
                <a:schemeClr val="bg1"/>
              </a:solidFill>
              <a:latin typeface="-윤디자인웹돋움"/>
              <a:ea typeface="-윤디자인웹돋움"/>
              <a:cs typeface="+mn-cs"/>
            </a:endParaRP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149715" y="1551136"/>
            <a:ext cx="995635" cy="995635"/>
          </a:xfrm>
          <a:prstGeom prst="rect">
            <a:avLst/>
          </a:prstGeom>
        </p:spPr>
      </p:pic>
      <p:sp>
        <p:nvSpPr>
          <p:cNvPr id="5" name="server"/>
          <p:cNvSpPr>
            <a:spLocks noEditPoints="1" noChangeArrowheads="1"/>
          </p:cNvSpPr>
          <p:nvPr/>
        </p:nvSpPr>
        <p:spPr bwMode="auto">
          <a:xfrm>
            <a:off x="6194158" y="1754476"/>
            <a:ext cx="1060350" cy="110310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0" name="Picture 6" descr="C:\Users\bclee\AppData\Local\Microsoft\Windows\INetCache\IE\P38YA22N\database-symbol-vector-clipar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94" y="887163"/>
            <a:ext cx="690077" cy="76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qrì½ë ì¤ìºë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9" y="1754475"/>
            <a:ext cx="1129893" cy="112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45181" y="2875072"/>
            <a:ext cx="176843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2000" spc="-150" dirty="0" smtClean="0">
                <a:solidFill>
                  <a:schemeClr val="bg1"/>
                </a:solidFill>
                <a:latin typeface="-윤디자인웹돋움"/>
                <a:ea typeface="-윤디자인웹돋움"/>
              </a:rPr>
              <a:t>QR</a:t>
            </a:r>
            <a:r>
              <a:rPr lang="ko-KR" altLang="en-US" sz="2000" spc="-150" dirty="0" smtClean="0">
                <a:solidFill>
                  <a:schemeClr val="bg1"/>
                </a:solidFill>
                <a:latin typeface="-윤디자인웹돋움"/>
                <a:ea typeface="-윤디자인웹돋움"/>
              </a:rPr>
              <a:t>코드 스캐너</a:t>
            </a:r>
            <a:endParaRPr lang="ko-KR" altLang="en-US" sz="2000" b="0" spc="-150" dirty="0">
              <a:solidFill>
                <a:schemeClr val="bg1"/>
              </a:solidFill>
              <a:latin typeface="-윤디자인웹돋움"/>
              <a:ea typeface="-윤디자인웹돋움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육각형 25"/>
          <p:cNvSpPr/>
          <p:nvPr/>
        </p:nvSpPr>
        <p:spPr>
          <a:xfrm rot="5400000">
            <a:off x="635392" y="920863"/>
            <a:ext cx="525780" cy="453259"/>
          </a:xfrm>
          <a:prstGeom prst="hexagon">
            <a:avLst>
              <a:gd name="adj" fmla="val 25000"/>
              <a:gd name="vf" fmla="val 115470"/>
            </a:avLst>
          </a:prstGeom>
          <a:noFill/>
          <a:ln w="28575">
            <a:solidFill>
              <a:srgbClr val="117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나눔고딕 ExtraBold"/>
              <a:ea typeface="나눔고딕 Extra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61142" y="887163"/>
            <a:ext cx="2635523" cy="511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구현 </a:t>
            </a:r>
            <a:r>
              <a:rPr lang="en-US" altLang="ko-KR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– </a:t>
            </a:r>
            <a:r>
              <a:rPr lang="ko-KR" altLang="en-US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회원</a:t>
            </a:r>
            <a:r>
              <a:rPr lang="en-US" altLang="ko-KR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r>
              <a:rPr lang="ko-KR" altLang="en-US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가입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12312" y="4416560"/>
            <a:ext cx="7319374" cy="1182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0" spc="-150">
                <a:solidFill>
                  <a:schemeClr val="bg1"/>
                </a:solidFill>
                <a:latin typeface="나눔바른고딕"/>
                <a:ea typeface="나눔바른고딕"/>
              </a:rPr>
              <a:t>회원 가입시 사용자 기기의 맥주소가 </a:t>
            </a:r>
            <a:r>
              <a:rPr lang="en-US" altLang="ko-KR" b="0" spc="-150">
                <a:solidFill>
                  <a:schemeClr val="bg1"/>
                </a:solidFill>
                <a:latin typeface="나눔바른고딕"/>
                <a:ea typeface="나눔바른고딕"/>
              </a:rPr>
              <a:t>DB</a:t>
            </a:r>
            <a:r>
              <a:rPr lang="ko-KR" altLang="en-US" b="0" spc="-150">
                <a:solidFill>
                  <a:schemeClr val="bg1"/>
                </a:solidFill>
                <a:latin typeface="나눔바른고딕"/>
                <a:ea typeface="나눔바른고딕"/>
              </a:rPr>
              <a:t>에 저장됨</a:t>
            </a:r>
          </a:p>
          <a:p>
            <a:pPr>
              <a:defRPr lang="ko-KR" altLang="en-US"/>
            </a:pPr>
            <a:r>
              <a:rPr lang="ko-KR" altLang="en-US" b="0" spc="-150">
                <a:solidFill>
                  <a:schemeClr val="bg1"/>
                </a:solidFill>
                <a:latin typeface="나눔바른고딕"/>
                <a:ea typeface="나눔바른고딕"/>
              </a:rPr>
              <a:t>이후 로그인시에 </a:t>
            </a:r>
            <a:r>
              <a:rPr lang="en-US" altLang="ko-KR" b="0" spc="-150">
                <a:solidFill>
                  <a:schemeClr val="bg1"/>
                </a:solidFill>
                <a:latin typeface="나눔바른고딕"/>
                <a:ea typeface="나눔바른고딕"/>
              </a:rPr>
              <a:t>DB</a:t>
            </a:r>
            <a:r>
              <a:rPr lang="ko-KR" altLang="en-US" b="0" spc="-150">
                <a:solidFill>
                  <a:schemeClr val="bg1"/>
                </a:solidFill>
                <a:latin typeface="나눔바른고딕"/>
                <a:ea typeface="나눔바른고딕"/>
              </a:rPr>
              <a:t>에 저장된 맥주소가 일치하지 않으면 로그인 실패</a:t>
            </a:r>
          </a:p>
          <a:p>
            <a:pPr>
              <a:defRPr lang="ko-KR" altLang="en-US"/>
            </a:pPr>
            <a:endParaRPr lang="ko-KR" altLang="en-US" b="0" spc="-150">
              <a:solidFill>
                <a:schemeClr val="bg1"/>
              </a:solidFill>
              <a:latin typeface="나눔바른고딕"/>
              <a:ea typeface="나눔바른고딕"/>
            </a:endParaRPr>
          </a:p>
          <a:p>
            <a:pPr>
              <a:defRPr lang="ko-KR" altLang="en-US"/>
            </a:pPr>
            <a:r>
              <a:rPr lang="ko-KR" altLang="en-US" b="0" spc="-150">
                <a:solidFill>
                  <a:schemeClr val="bg1"/>
                </a:solidFill>
                <a:latin typeface="나눔바른고딕"/>
                <a:ea typeface="나눔바른고딕"/>
              </a:rPr>
              <a:t>→ 회원가입시 사용된 기기로만 로그인 가능하도록 기능 설계</a:t>
            </a: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 rotWithShape="1">
          <a:blip r:embed="rId3"/>
          <a:srcRect l="22820" b="58160"/>
          <a:stretch>
            <a:fillRect/>
          </a:stretch>
        </p:blipFill>
        <p:spPr>
          <a:xfrm>
            <a:off x="3691891" y="3127699"/>
            <a:ext cx="5063333" cy="602602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7725600" y="3258000"/>
            <a:ext cx="1040400" cy="486000"/>
          </a:xfrm>
          <a:prstGeom prst="rect">
            <a:avLst/>
          </a:prstGeom>
          <a:noFill/>
          <a:ln w="38100" algn="ctr">
            <a:solidFill>
              <a:schemeClr val="accent1">
                <a:lumMod val="80000"/>
                <a:lumOff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/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 rotWithShape="1">
          <a:blip r:embed="rId4"/>
          <a:srcRect l="13660" t="12510" r="51540" b="43010"/>
          <a:stretch>
            <a:fillRect/>
          </a:stretch>
        </p:blipFill>
        <p:spPr>
          <a:xfrm>
            <a:off x="359833" y="1935866"/>
            <a:ext cx="3182055" cy="21819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육각형 25"/>
          <p:cNvSpPr/>
          <p:nvPr/>
        </p:nvSpPr>
        <p:spPr>
          <a:xfrm rot="5400000">
            <a:off x="635392" y="920863"/>
            <a:ext cx="525780" cy="453259"/>
          </a:xfrm>
          <a:prstGeom prst="hexagon">
            <a:avLst>
              <a:gd name="adj" fmla="val 25000"/>
              <a:gd name="vf" fmla="val 115470"/>
            </a:avLst>
          </a:prstGeom>
          <a:noFill/>
          <a:ln w="28575">
            <a:solidFill>
              <a:srgbClr val="117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나눔고딕 ExtraBold"/>
              <a:ea typeface="나눔고딕 Extra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61142" y="887163"/>
            <a:ext cx="4559572" cy="511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구현 </a:t>
            </a:r>
            <a:r>
              <a:rPr lang="en-US" altLang="ko-KR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– </a:t>
            </a:r>
            <a:r>
              <a:rPr lang="ko-KR" altLang="en-US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로그인</a:t>
            </a:r>
            <a:r>
              <a:rPr lang="en-US" altLang="ko-KR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r>
              <a:rPr lang="ko-KR" altLang="en-US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후 </a:t>
            </a:r>
            <a:r>
              <a:rPr lang="en-US" altLang="ko-KR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QRcode</a:t>
            </a:r>
            <a:r>
              <a:rPr lang="ko-KR" altLang="en-US" sz="2800" b="0" spc="-150">
                <a:solidFill>
                  <a:schemeClr val="bg1"/>
                </a:solidFill>
                <a:latin typeface="나눔바른고딕"/>
                <a:ea typeface="나눔바른고딕"/>
              </a:rPr>
              <a:t> 생성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95393" y="1799421"/>
            <a:ext cx="625429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로그인후 </a:t>
            </a:r>
            <a:r>
              <a:rPr lang="en-US" altLang="ko-KR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“</a:t>
            </a:r>
            <a:r>
              <a:rPr lang="en-US" altLang="ko-KR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QRcode</a:t>
            </a:r>
            <a:r>
              <a:rPr lang="en-US" altLang="ko-KR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발급</a:t>
            </a:r>
            <a:r>
              <a:rPr lang="en-US" altLang="ko-KR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”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버튼 누르면 새로운 </a:t>
            </a:r>
            <a:r>
              <a:rPr lang="en-US" altLang="ko-KR" b="0" spc="-150" dirty="0" err="1">
                <a:solidFill>
                  <a:schemeClr val="bg1"/>
                </a:solidFill>
                <a:latin typeface="나눔바른고딕"/>
                <a:ea typeface="나눔바른고딕"/>
              </a:rPr>
              <a:t>QRcode</a:t>
            </a:r>
            <a:r>
              <a:rPr lang="ko-KR" altLang="en-US" b="0" spc="-150" dirty="0">
                <a:solidFill>
                  <a:schemeClr val="bg1"/>
                </a:solidFill>
                <a:latin typeface="나눔바른고딕"/>
                <a:ea typeface="나눔바른고딕"/>
              </a:rPr>
              <a:t>가 생성됨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en-US" altLang="ko-KR" spc="-150" dirty="0" err="1">
                <a:solidFill>
                  <a:srgbClr val="FF0000"/>
                </a:solidFill>
                <a:latin typeface="나눔바른고딕"/>
                <a:ea typeface="나눔바른고딕"/>
              </a:rPr>
              <a:t>QRcode</a:t>
            </a:r>
            <a:r>
              <a:rPr lang="en-US" altLang="ko-KR" spc="-150" dirty="0">
                <a:solidFill>
                  <a:srgbClr val="FF0000"/>
                </a:solidFill>
                <a:latin typeface="나눔바른고딕"/>
                <a:ea typeface="나눔바른고딕"/>
              </a:rPr>
              <a:t> = &lt;</a:t>
            </a:r>
            <a:r>
              <a:rPr lang="ko-KR" altLang="en-US" spc="-150" dirty="0">
                <a:solidFill>
                  <a:srgbClr val="FF0000"/>
                </a:solidFill>
                <a:latin typeface="나눔바른고딕"/>
                <a:ea typeface="나눔바른고딕"/>
              </a:rPr>
              <a:t>학번</a:t>
            </a:r>
            <a:r>
              <a:rPr lang="en-US" altLang="ko-KR" spc="-150" dirty="0">
                <a:solidFill>
                  <a:srgbClr val="FF0000"/>
                </a:solidFill>
                <a:latin typeface="나눔바른고딕"/>
                <a:ea typeface="나눔바른고딕"/>
              </a:rPr>
              <a:t>, </a:t>
            </a:r>
            <a:r>
              <a:rPr lang="ko-KR" altLang="en-US" spc="-150" dirty="0">
                <a:solidFill>
                  <a:srgbClr val="FF0000"/>
                </a:solidFill>
                <a:latin typeface="나눔바른고딕"/>
                <a:ea typeface="나눔바른고딕"/>
              </a:rPr>
              <a:t>발급시간</a:t>
            </a:r>
            <a:r>
              <a:rPr lang="en-US" altLang="ko-KR" spc="-150" dirty="0">
                <a:solidFill>
                  <a:srgbClr val="FF0000"/>
                </a:solidFill>
                <a:latin typeface="나눔바른고딕"/>
                <a:ea typeface="나눔바른고딕"/>
              </a:rPr>
              <a:t>, Hash</a:t>
            </a:r>
            <a:r>
              <a:rPr lang="ko-KR" altLang="en-US" spc="-150" dirty="0">
                <a:solidFill>
                  <a:srgbClr val="FF0000"/>
                </a:solidFill>
                <a:latin typeface="나눔바른고딕"/>
                <a:ea typeface="나눔바른고딕"/>
              </a:rPr>
              <a:t>값</a:t>
            </a:r>
            <a:r>
              <a:rPr lang="en-US" altLang="ko-KR" spc="-150" dirty="0">
                <a:solidFill>
                  <a:srgbClr val="FF0000"/>
                </a:solidFill>
                <a:latin typeface="나눔바른고딕"/>
                <a:ea typeface="나눔바른고딕"/>
              </a:rPr>
              <a:t>&gt;</a:t>
            </a:r>
          </a:p>
          <a:p>
            <a:pPr>
              <a:lnSpc>
                <a:spcPct val="150000"/>
              </a:lnSpc>
              <a:defRPr lang="ko-KR" altLang="en-US"/>
            </a:pPr>
            <a:endParaRPr lang="en-US" altLang="ko-KR" spc="-150" dirty="0" smtClean="0">
              <a:solidFill>
                <a:srgbClr val="FF0000"/>
              </a:solidFill>
              <a:latin typeface="나눔바른고딕"/>
              <a:ea typeface="나눔바른고딕"/>
            </a:endParaRP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pc="-150" dirty="0" err="1" smtClean="0">
                <a:solidFill>
                  <a:schemeClr val="bg1"/>
                </a:solidFill>
                <a:latin typeface="나눔바른고딕"/>
                <a:ea typeface="나눔바른고딕"/>
              </a:rPr>
              <a:t>해시값은</a:t>
            </a:r>
            <a:r>
              <a:rPr lang="ko-KR" altLang="en-US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 사용자 비밀정보인 </a:t>
            </a:r>
            <a:r>
              <a:rPr lang="ko-KR" altLang="en-US" spc="-150" dirty="0" err="1" smtClean="0">
                <a:solidFill>
                  <a:schemeClr val="bg1"/>
                </a:solidFill>
                <a:latin typeface="나눔바른고딕"/>
                <a:ea typeface="나눔바른고딕"/>
              </a:rPr>
              <a:t>맥주소를</a:t>
            </a:r>
            <a:r>
              <a:rPr lang="ko-KR" altLang="en-US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 이용하여 생성</a:t>
            </a:r>
            <a:endParaRPr lang="en-US" altLang="ko-KR" spc="-150" dirty="0">
              <a:solidFill>
                <a:schemeClr val="bg1"/>
              </a:solidFill>
              <a:latin typeface="나눔바른고딕"/>
              <a:ea typeface="나눔바른고딕"/>
            </a:endParaRPr>
          </a:p>
          <a:p>
            <a:pPr>
              <a:lnSpc>
                <a:spcPct val="150000"/>
              </a:lnSpc>
              <a:defRPr lang="ko-KR" altLang="en-US"/>
            </a:pPr>
            <a:r>
              <a:rPr lang="en-US" altLang="ko-KR" spc="-150" dirty="0" smtClean="0">
                <a:solidFill>
                  <a:srgbClr val="FF0000"/>
                </a:solidFill>
                <a:latin typeface="나눔바른고딕"/>
                <a:ea typeface="나눔바른고딕"/>
              </a:rPr>
              <a:t>Hash </a:t>
            </a:r>
            <a:r>
              <a:rPr lang="en-US" altLang="ko-KR" spc="-150" dirty="0">
                <a:solidFill>
                  <a:srgbClr val="FF0000"/>
                </a:solidFill>
                <a:latin typeface="나눔바른고딕"/>
                <a:ea typeface="나눔바른고딕"/>
              </a:rPr>
              <a:t>= H(</a:t>
            </a:r>
            <a:r>
              <a:rPr lang="ko-KR" altLang="en-US" spc="-150" dirty="0">
                <a:solidFill>
                  <a:srgbClr val="FF0000"/>
                </a:solidFill>
                <a:latin typeface="나눔바른고딕"/>
                <a:ea typeface="나눔바른고딕"/>
              </a:rPr>
              <a:t>학번</a:t>
            </a:r>
            <a:r>
              <a:rPr lang="en-US" altLang="ko-KR" spc="-150" dirty="0">
                <a:solidFill>
                  <a:srgbClr val="FF0000"/>
                </a:solidFill>
                <a:latin typeface="나눔바른고딕"/>
                <a:ea typeface="나눔바른고딕"/>
              </a:rPr>
              <a:t>, </a:t>
            </a:r>
            <a:r>
              <a:rPr lang="ko-KR" altLang="en-US" spc="-150" dirty="0">
                <a:solidFill>
                  <a:srgbClr val="FF0000"/>
                </a:solidFill>
                <a:latin typeface="나눔바른고딕"/>
                <a:ea typeface="나눔바른고딕"/>
              </a:rPr>
              <a:t>발급시간</a:t>
            </a:r>
            <a:r>
              <a:rPr lang="en-US" altLang="ko-KR" spc="-150" dirty="0">
                <a:solidFill>
                  <a:srgbClr val="FF0000"/>
                </a:solidFill>
                <a:latin typeface="나눔바른고딕"/>
                <a:ea typeface="나눔바른고딕"/>
              </a:rPr>
              <a:t>, </a:t>
            </a:r>
            <a:r>
              <a:rPr lang="ko-KR" altLang="en-US" spc="-150" dirty="0" err="1">
                <a:solidFill>
                  <a:srgbClr val="FF0000"/>
                </a:solidFill>
                <a:latin typeface="나눔바른고딕"/>
                <a:ea typeface="나눔바른고딕"/>
              </a:rPr>
              <a:t>맥주소</a:t>
            </a:r>
            <a:r>
              <a:rPr lang="en-US" altLang="ko-KR" spc="-150" dirty="0">
                <a:solidFill>
                  <a:srgbClr val="FF0000"/>
                </a:solidFill>
                <a:latin typeface="나눔바른고딕"/>
                <a:ea typeface="나눔바른고딕"/>
              </a:rPr>
              <a:t>) </a:t>
            </a:r>
          </a:p>
          <a:p>
            <a:pPr>
              <a:lnSpc>
                <a:spcPct val="150000"/>
              </a:lnSpc>
              <a:defRPr lang="ko-KR" altLang="en-US"/>
            </a:pPr>
            <a:endParaRPr lang="en-US" altLang="ko-KR" spc="-150" dirty="0" smtClean="0">
              <a:solidFill>
                <a:srgbClr val="FF0000"/>
              </a:solidFill>
              <a:latin typeface="나눔바른고딕"/>
              <a:ea typeface="나눔바른고딕"/>
            </a:endParaRP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비밀정보인 </a:t>
            </a:r>
            <a:r>
              <a:rPr lang="ko-KR" altLang="en-US" spc="-150" dirty="0" err="1" smtClean="0">
                <a:solidFill>
                  <a:schemeClr val="bg1"/>
                </a:solidFill>
                <a:latin typeface="나눔바른고딕"/>
                <a:ea typeface="나눔바른고딕"/>
              </a:rPr>
              <a:t>맥주소를</a:t>
            </a:r>
            <a:r>
              <a:rPr lang="ko-KR" altLang="en-US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 모르는 공격자는 </a:t>
            </a:r>
            <a:r>
              <a:rPr lang="ko-KR" altLang="en-US" spc="-150" dirty="0" err="1" smtClean="0">
                <a:solidFill>
                  <a:schemeClr val="bg1"/>
                </a:solidFill>
                <a:latin typeface="나눔바른고딕"/>
                <a:ea typeface="나눔바른고딕"/>
              </a:rPr>
              <a:t>해시값</a:t>
            </a:r>
            <a:r>
              <a:rPr lang="ko-KR" altLang="en-US" spc="-150" dirty="0" smtClean="0">
                <a:solidFill>
                  <a:schemeClr val="bg1"/>
                </a:solidFill>
                <a:latin typeface="나눔바른고딕"/>
                <a:ea typeface="나눔바른고딕"/>
              </a:rPr>
              <a:t> 변조 불가</a:t>
            </a:r>
            <a:r>
              <a:rPr lang="en-US" altLang="ko-KR" spc="-150" dirty="0" smtClean="0">
                <a:solidFill>
                  <a:srgbClr val="FF0000"/>
                </a:solidFill>
                <a:latin typeface="나눔바른고딕"/>
                <a:ea typeface="나눔바른고딕"/>
              </a:rPr>
              <a:t>     </a:t>
            </a:r>
            <a:endParaRPr lang="ko-KR" altLang="en-US" spc="-150" dirty="0">
              <a:solidFill>
                <a:srgbClr val="FF0000"/>
              </a:solidFill>
              <a:latin typeface="나눔바른고딕"/>
              <a:ea typeface="나눔바른고딕"/>
            </a:endParaRP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pc="-150" dirty="0">
                <a:solidFill>
                  <a:srgbClr val="FF0000"/>
                </a:solidFill>
                <a:latin typeface="나눔바른고딕"/>
                <a:ea typeface="나눔바른고딕"/>
              </a:rPr>
              <a:t>→  </a:t>
            </a:r>
            <a:r>
              <a:rPr lang="en-US" altLang="ko-KR" spc="-150" dirty="0">
                <a:solidFill>
                  <a:srgbClr val="FF0000"/>
                </a:solidFill>
                <a:latin typeface="나눔바른고딕"/>
                <a:ea typeface="나눔바른고딕"/>
              </a:rPr>
              <a:t>Hash</a:t>
            </a:r>
            <a:r>
              <a:rPr lang="ko-KR" altLang="en-US" spc="-150" dirty="0" smtClean="0">
                <a:solidFill>
                  <a:srgbClr val="FF0000"/>
                </a:solidFill>
                <a:latin typeface="나눔바른고딕"/>
                <a:ea typeface="나눔바른고딕"/>
              </a:rPr>
              <a:t>값의 유효성을 검증하여 </a:t>
            </a:r>
            <a:r>
              <a:rPr lang="en-US" altLang="ko-KR" spc="-150" dirty="0" err="1">
                <a:solidFill>
                  <a:srgbClr val="FF0000"/>
                </a:solidFill>
                <a:latin typeface="나눔바른고딕"/>
                <a:ea typeface="나눔바른고딕"/>
              </a:rPr>
              <a:t>QRcode</a:t>
            </a:r>
            <a:r>
              <a:rPr lang="ko-KR" altLang="en-US" spc="-150" dirty="0">
                <a:solidFill>
                  <a:srgbClr val="FF0000"/>
                </a:solidFill>
                <a:latin typeface="나눔바른고딕"/>
                <a:ea typeface="나눔바른고딕"/>
              </a:rPr>
              <a:t> 변조 유무 확인 가능</a:t>
            </a:r>
            <a:endParaRPr lang="ko-KR" altLang="en-US" b="0" spc="-150" dirty="0">
              <a:solidFill>
                <a:schemeClr val="bg1"/>
              </a:solidFill>
              <a:latin typeface="나눔바른고딕"/>
              <a:ea typeface="나눔바른고딕"/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3"/>
          <a:srcRect t="9670" r="5080" b="33330"/>
          <a:stretch>
            <a:fillRect/>
          </a:stretch>
        </p:blipFill>
        <p:spPr>
          <a:xfrm>
            <a:off x="535691" y="1607167"/>
            <a:ext cx="2065394" cy="2448904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4"/>
          <a:srcRect t="11520" b="42590"/>
          <a:stretch>
            <a:fillRect/>
          </a:stretch>
        </p:blipFill>
        <p:spPr>
          <a:xfrm>
            <a:off x="510977" y="4149238"/>
            <a:ext cx="2090108" cy="1971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1513"/>
      </a:accent1>
      <a:accent2>
        <a:srgbClr val="ED7D31"/>
      </a:accent2>
      <a:accent3>
        <a:srgbClr val="E6B729"/>
      </a:accent3>
      <a:accent4>
        <a:srgbClr val="6AAC90"/>
      </a:accent4>
      <a:accent5>
        <a:srgbClr val="55859B"/>
      </a:accent5>
      <a:accent6>
        <a:srgbClr val="9E5D9D"/>
      </a:accent6>
      <a:hlink>
        <a:srgbClr val="0563C1"/>
      </a:hlink>
      <a:folHlink>
        <a:srgbClr val="9E5D9D"/>
      </a:folHlink>
    </a:clrScheme>
    <a:fontScheme name="사용자 지정 3">
      <a:majorFont>
        <a:latin typeface="Yoon 윤고딕 540_TT"/>
        <a:ea typeface="-윤고딕330"/>
        <a:cs typeface=""/>
      </a:majorFont>
      <a:minorFont>
        <a:latin typeface="-윤고딕330"/>
        <a:ea typeface="Yoon 윤고딕 540_T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554A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1176C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spc="-150" smtClean="0">
            <a:solidFill>
              <a:schemeClr val="bg1"/>
            </a:solidFill>
            <a:latin typeface="-윤디자인웹돋움"/>
            <a:ea typeface="-윤디자인웹돋움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511</Words>
  <Application>Microsoft Office PowerPoint</Application>
  <PresentationFormat>화면 슬라이드 쇼(4:3)</PresentationFormat>
  <Paragraphs>104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7" baseType="lpstr">
      <vt:lpstr>굴림</vt:lpstr>
      <vt:lpstr>Arial</vt:lpstr>
      <vt:lpstr>나눔바른고딕</vt:lpstr>
      <vt:lpstr>-윤고딕330</vt:lpstr>
      <vt:lpstr>맑은 고딕</vt:lpstr>
      <vt:lpstr>나눔고딕 ExtraBold</vt:lpstr>
      <vt:lpstr>Wingdings</vt:lpstr>
      <vt:lpstr>-윤디자인웹돋움</vt:lpstr>
      <vt:lpstr>경기천년바탕 Bold</vt:lpstr>
      <vt:lpstr>Yoon 윤고딕 540_TT</vt:lpstr>
      <vt:lpstr>Default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문다미</dc:creator>
  <cp:lastModifiedBy>Windows 사용자</cp:lastModifiedBy>
  <cp:revision>78</cp:revision>
  <dcterms:created xsi:type="dcterms:W3CDTF">2016-05-18T06:51:32Z</dcterms:created>
  <dcterms:modified xsi:type="dcterms:W3CDTF">2019-07-02T01:46:57Z</dcterms:modified>
  <cp:version>0906.0100.01</cp:version>
</cp:coreProperties>
</file>