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1" r:id="rId1"/>
    <p:sldMasterId id="2147483673" r:id="rId2"/>
  </p:sldMasterIdLst>
  <p:notesMasterIdLst>
    <p:notesMasterId r:id="rId47"/>
  </p:notesMasterIdLst>
  <p:sldIdLst>
    <p:sldId id="261" r:id="rId3"/>
    <p:sldId id="703" r:id="rId4"/>
    <p:sldId id="704" r:id="rId5"/>
    <p:sldId id="804" r:id="rId6"/>
    <p:sldId id="829" r:id="rId7"/>
    <p:sldId id="828" r:id="rId8"/>
    <p:sldId id="792" r:id="rId9"/>
    <p:sldId id="776" r:id="rId10"/>
    <p:sldId id="827" r:id="rId11"/>
    <p:sldId id="831" r:id="rId12"/>
    <p:sldId id="822" r:id="rId13"/>
    <p:sldId id="826" r:id="rId14"/>
    <p:sldId id="832" r:id="rId15"/>
    <p:sldId id="729" r:id="rId16"/>
    <p:sldId id="862" r:id="rId17"/>
    <p:sldId id="843" r:id="rId18"/>
    <p:sldId id="844" r:id="rId19"/>
    <p:sldId id="863" r:id="rId20"/>
    <p:sldId id="864" r:id="rId21"/>
    <p:sldId id="848" r:id="rId22"/>
    <p:sldId id="833" r:id="rId23"/>
    <p:sldId id="851" r:id="rId24"/>
    <p:sldId id="834" r:id="rId25"/>
    <p:sldId id="849" r:id="rId26"/>
    <p:sldId id="842" r:id="rId27"/>
    <p:sldId id="854" r:id="rId28"/>
    <p:sldId id="855" r:id="rId29"/>
    <p:sldId id="865" r:id="rId30"/>
    <p:sldId id="856" r:id="rId31"/>
    <p:sldId id="857" r:id="rId32"/>
    <p:sldId id="841" r:id="rId33"/>
    <p:sldId id="852" r:id="rId34"/>
    <p:sldId id="847" r:id="rId35"/>
    <p:sldId id="860" r:id="rId36"/>
    <p:sldId id="861" r:id="rId37"/>
    <p:sldId id="859" r:id="rId38"/>
    <p:sldId id="835" r:id="rId39"/>
    <p:sldId id="836" r:id="rId40"/>
    <p:sldId id="837" r:id="rId41"/>
    <p:sldId id="866" r:id="rId42"/>
    <p:sldId id="838" r:id="rId43"/>
    <p:sldId id="867" r:id="rId44"/>
    <p:sldId id="656" r:id="rId45"/>
    <p:sldId id="753" r:id="rId46"/>
  </p:sldIdLst>
  <p:sldSz cx="12192000" cy="6858000"/>
  <p:notesSz cx="6858000" cy="9144000"/>
  <p:embeddedFontLst>
    <p:embeddedFont>
      <p:font typeface="Abadi" panose="020B0604020104020204" pitchFamily="34" charset="0"/>
      <p:regular r:id="rId48"/>
    </p:embeddedFont>
    <p:embeddedFont>
      <p:font typeface="AppleSDGothicNeoB00" panose="02000503000000000000" pitchFamily="2" charset="-127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맑은 고딕" panose="020B0503020000020004" pitchFamily="50" charset="-127"/>
      <p:regular r:id="rId54"/>
      <p:bold r:id="rId55"/>
    </p:embeddedFont>
    <p:embeddedFont>
      <p:font typeface="빙그레 메로나체" panose="020B0503000000000000" pitchFamily="50" charset="-127"/>
      <p:regular r:id="rId56"/>
      <p:bold r:id="rId57"/>
    </p:embeddedFont>
    <p:embeddedFont>
      <p:font typeface="빙그레체" panose="02030503000000000000" pitchFamily="18" charset="-127"/>
      <p:regular r:id="rId58"/>
      <p:bold r:id="rId59"/>
    </p:embeddedFont>
    <p:embeddedFont>
      <p:font typeface="빙그레체Ⅱ" panose="02030503000000000000" pitchFamily="18" charset="-127"/>
      <p:regular r:id="rId6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B27"/>
    <a:srgbClr val="303030"/>
    <a:srgbClr val="675FD1"/>
    <a:srgbClr val="40719C"/>
    <a:srgbClr val="FE9900"/>
    <a:srgbClr val="FFFFFF"/>
    <a:srgbClr val="211A4A"/>
    <a:srgbClr val="D5D9FE"/>
    <a:srgbClr val="BDD7EE"/>
    <a:srgbClr val="524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1176" autoAdjust="0"/>
  </p:normalViewPr>
  <p:slideViewPr>
    <p:cSldViewPr snapToGrid="0" showGuides="1">
      <p:cViewPr varScale="1">
        <p:scale>
          <a:sx n="101" d="100"/>
          <a:sy n="101" d="100"/>
        </p:scale>
        <p:origin x="804" y="72"/>
      </p:cViewPr>
      <p:guideLst>
        <p:guide orient="horz" pos="254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0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937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5288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2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2834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7567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Data </a:t>
            </a:r>
            <a:r>
              <a:rPr lang="ko-KR" altLang="en-US" dirty="0"/>
              <a:t>내용이 들어있음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9003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/>
              <a:t>각 트랜잭션의 </a:t>
            </a:r>
            <a:r>
              <a:rPr lang="en-US" altLang="ko-KR" dirty="0"/>
              <a:t>id?</a:t>
            </a:r>
            <a:r>
              <a:rPr lang="ko-KR" altLang="en-US" dirty="0"/>
              <a:t>가 들어있음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8141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9737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1052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64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2110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5495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960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6070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0964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572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6938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8411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09272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0636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268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99670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8479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89522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19044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0129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99618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662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70081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826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7934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748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20934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6166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9900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7797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3845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5552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FE242-6A4C-4905-A3E4-82CDC3C09498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097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B47474-984A-4090-AC20-98242EB09510}"/>
              </a:ext>
            </a:extLst>
          </p:cNvPr>
          <p:cNvSpPr/>
          <p:nvPr userDrawn="1"/>
        </p:nvSpPr>
        <p:spPr>
          <a:xfrm>
            <a:off x="0" y="1988840"/>
            <a:ext cx="12192000" cy="28803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30F240-0CAF-4377-8C66-C79A9700127F}"/>
              </a:ext>
            </a:extLst>
          </p:cNvPr>
          <p:cNvSpPr/>
          <p:nvPr userDrawn="1"/>
        </p:nvSpPr>
        <p:spPr>
          <a:xfrm>
            <a:off x="6925208" y="5035013"/>
            <a:ext cx="4431324" cy="44887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4" name="Graphic 14">
            <a:extLst>
              <a:ext uri="{FF2B5EF4-FFF2-40B4-BE49-F238E27FC236}">
                <a16:creationId xmlns:a16="http://schemas.microsoft.com/office/drawing/2014/main" id="{09D52290-FED8-432E-A9AF-895F42C29BF1}"/>
              </a:ext>
            </a:extLst>
          </p:cNvPr>
          <p:cNvGrpSpPr/>
          <p:nvPr userDrawn="1"/>
        </p:nvGrpSpPr>
        <p:grpSpPr>
          <a:xfrm>
            <a:off x="6859251" y="1585382"/>
            <a:ext cx="4568370" cy="3687236"/>
            <a:chOff x="2444748" y="555045"/>
            <a:chExt cx="7282048" cy="572745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DF2C3D3-4FC4-450E-A75F-6CA28E9A260C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155DD87-3668-41CD-B8FE-F7680E231E68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1B24015-CBFE-4CE0-8A31-5115F8BF116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E3E8073-D26E-4946-A0FB-859AFD2C5919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CFD02F-04CF-4A4F-B2ED-42A6C2D5743E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5426560-F548-478A-8C28-622AA658C2FC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4F41FF2-11EF-4478-BD9D-633C60DB9873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13A2F72-37C9-40A6-AB61-B60154A9A232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F356DA8-6399-4BA3-920F-87F949C1BA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004813" y="1717989"/>
            <a:ext cx="4255842" cy="258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70C11E2-F55D-4B43-8F26-02B3875E4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85C5121-D524-4FA3-827E-5E1FC7C84C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113169" y="156967"/>
            <a:ext cx="1078831" cy="625388"/>
          </a:xfrm>
          <a:prstGeom prst="rect">
            <a:avLst/>
          </a:prstGeom>
          <a:solidFill>
            <a:srgbClr val="604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3808"/>
            <a:ext cx="11113169" cy="628785"/>
          </a:xfrm>
          <a:prstGeom prst="rect">
            <a:avLst/>
          </a:prstGeom>
          <a:solidFill>
            <a:srgbClr val="675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1678" y="222298"/>
            <a:ext cx="8867274" cy="49132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011" y="153569"/>
            <a:ext cx="212557" cy="628785"/>
          </a:xfrm>
          <a:prstGeom prst="rect">
            <a:avLst/>
          </a:prstGeom>
          <a:solidFill>
            <a:srgbClr val="604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30766944-9109-409D-BC05-B1F7C6BF6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492875"/>
            <a:ext cx="4638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4D90FA77-2E3A-4729-8359-23F76A56584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5698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58BA23-19B0-439A-8991-495BE7C40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DCD8BC-8C51-409F-AC59-7BEA369B2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D9B639-DEF2-460C-80D4-5000A2CFA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811456-994E-46DB-9736-38B9F2DD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7059B99-0060-40C5-ABDF-42EE7E22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0B2CD-D93B-44F3-BF46-0D1D7A4BB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2219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016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CBB24084-5D13-40D7-B877-E47BE1E73B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2288" y="2064492"/>
            <a:ext cx="2955610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54A41B6F-0B5A-4314-8E6A-AA3960BCF10F}"/>
              </a:ext>
            </a:extLst>
          </p:cNvPr>
          <p:cNvGrpSpPr/>
          <p:nvPr userDrawn="1"/>
        </p:nvGrpSpPr>
        <p:grpSpPr>
          <a:xfrm>
            <a:off x="729449" y="1780758"/>
            <a:ext cx="2449180" cy="4305530"/>
            <a:chOff x="445712" y="1449040"/>
            <a:chExt cx="2113018" cy="3924176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703E15B8-6CE8-4239-8540-4DB466536A9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39CA128A-BAAF-43EE-A61E-48F072F23C46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AFF85CE-C02B-4B53-AFD3-06E942BAC819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9" name="Oval 7">
                <a:extLst>
                  <a:ext uri="{FF2B5EF4-FFF2-40B4-BE49-F238E27FC236}">
                    <a16:creationId xmlns:a16="http://schemas.microsoft.com/office/drawing/2014/main" id="{F77DADA6-39EA-4F49-BF69-B54981F43A93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0" name="Rounded Rectangle 8">
                <a:extLst>
                  <a:ext uri="{FF2B5EF4-FFF2-40B4-BE49-F238E27FC236}">
                    <a16:creationId xmlns:a16="http://schemas.microsoft.com/office/drawing/2014/main" id="{414D168B-29C2-4210-B545-06CBEEFEF1C5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E6B1B6C-6A71-4B3B-A6B5-56A8DB4074E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77656" y="2102271"/>
            <a:ext cx="2152765" cy="3562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AACC8C0-0D02-450C-A4FB-05C1A86E40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9" r:id="rId14"/>
    <p:sldLayoutId id="2147483688" r:id="rId15"/>
    <p:sldLayoutId id="2147483687" r:id="rId16"/>
    <p:sldLayoutId id="2147483671" r:id="rId17"/>
    <p:sldLayoutId id="214748367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4" r:id="rId2"/>
    <p:sldLayoutId id="2147483695" r:id="rId3"/>
    <p:sldLayoutId id="214748369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9EEB759-71BF-3436-BC3A-3B7E1BCF046A}"/>
              </a:ext>
            </a:extLst>
          </p:cNvPr>
          <p:cNvSpPr txBox="1"/>
          <p:nvPr/>
        </p:nvSpPr>
        <p:spPr>
          <a:xfrm>
            <a:off x="3582421" y="3540154"/>
            <a:ext cx="467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91714167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유재겸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91913531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서민재</a:t>
            </a:r>
          </a:p>
        </p:txBody>
      </p:sp>
      <p:sp>
        <p:nvSpPr>
          <p:cNvPr id="8" name="슬라이드 번호 개체 틀 2">
            <a:extLst>
              <a:ext uri="{FF2B5EF4-FFF2-40B4-BE49-F238E27FC236}">
                <a16:creationId xmlns:a16="http://schemas.microsoft.com/office/drawing/2014/main" id="{19656644-744B-A784-4246-FA2EA1EA00C7}"/>
              </a:ext>
            </a:extLst>
          </p:cNvPr>
          <p:cNvSpPr txBox="1">
            <a:spLocks/>
          </p:cNvSpPr>
          <p:nvPr/>
        </p:nvSpPr>
        <p:spPr>
          <a:xfrm>
            <a:off x="5864070" y="6612811"/>
            <a:ext cx="463859" cy="468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90FA77-2E3A-4729-8359-23F76A56584A}" type="slidenum">
              <a:rPr lang="ko-KR" altLang="en-US" sz="1600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1</a:t>
            </a:fld>
            <a:endParaRPr lang="ko-KR" altLang="en-US" sz="16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9F2CB11-212B-4D4F-9941-9C83EE799A2C}"/>
              </a:ext>
            </a:extLst>
          </p:cNvPr>
          <p:cNvSpPr/>
          <p:nvPr/>
        </p:nvSpPr>
        <p:spPr>
          <a:xfrm>
            <a:off x="3582421" y="2472671"/>
            <a:ext cx="2410909" cy="847397"/>
          </a:xfrm>
          <a:prstGeom prst="rect">
            <a:avLst/>
          </a:prstGeom>
          <a:solidFill>
            <a:srgbClr val="6046F8"/>
          </a:solidFill>
          <a:ln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6046F8"/>
              </a:solidFill>
              <a:latin typeface="빙그레체Ⅱ" panose="02030503000000000000" pitchFamily="18" charset="-127"/>
              <a:ea typeface="빙그레체Ⅱ" panose="02030503000000000000" pitchFamily="18" charset="-127"/>
            </a:endParaRPr>
          </a:p>
        </p:txBody>
      </p:sp>
      <p:sp>
        <p:nvSpPr>
          <p:cNvPr id="3" name="텍스트 상자 5">
            <a:extLst>
              <a:ext uri="{FF2B5EF4-FFF2-40B4-BE49-F238E27FC236}">
                <a16:creationId xmlns:a16="http://schemas.microsoft.com/office/drawing/2014/main" id="{CAF2AE4A-AFA6-B9F9-CBED-B304EA18D891}"/>
              </a:ext>
            </a:extLst>
          </p:cNvPr>
          <p:cNvSpPr txBox="1"/>
          <p:nvPr/>
        </p:nvSpPr>
        <p:spPr>
          <a:xfrm>
            <a:off x="1408922" y="2369246"/>
            <a:ext cx="9143999" cy="930255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ko-KR" altLang="en-US" sz="4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가상화폐</a:t>
            </a:r>
            <a:r>
              <a:rPr kumimoji="1" lang="ko-KR" altLang="en-US" sz="48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 자산추적</a:t>
            </a:r>
            <a:endParaRPr kumimoji="1" lang="en-US" altLang="ko-KR" sz="4800" b="1" dirty="0">
              <a:ln>
                <a:solidFill>
                  <a:schemeClr val="accent1">
                    <a:alpha val="0"/>
                  </a:schemeClr>
                </a:solidFill>
              </a:ln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2372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Review</a:t>
            </a:r>
            <a:endParaRPr lang="ko-KR" altLang="en-US" sz="3200" dirty="0">
              <a:solidFill>
                <a:schemeClr val="bg1"/>
              </a:solidFill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10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AFADD35-EB14-5764-105F-B7BC061BB400}"/>
              </a:ext>
            </a:extLst>
          </p:cNvPr>
          <p:cNvSpPr/>
          <p:nvPr/>
        </p:nvSpPr>
        <p:spPr>
          <a:xfrm>
            <a:off x="432913" y="2800803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특정한 </a:t>
            </a:r>
            <a:r>
              <a:rPr lang="ko-KR" altLang="en-US" sz="1600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거래내역으로부터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</a:t>
            </a:r>
          </a:p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트랜잭션의 흐름 파악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0FBE870-E7D6-10D5-E068-09E163CC30D6}"/>
              </a:ext>
            </a:extLst>
          </p:cNvPr>
          <p:cNvSpPr/>
          <p:nvPr/>
        </p:nvSpPr>
        <p:spPr>
          <a:xfrm>
            <a:off x="432913" y="2202455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1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5F5C789-97A0-820A-9E08-1B18D1F0096F}"/>
              </a:ext>
            </a:extLst>
          </p:cNvPr>
          <p:cNvSpPr/>
          <p:nvPr/>
        </p:nvSpPr>
        <p:spPr>
          <a:xfrm>
            <a:off x="4274630" y="2800803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rgbClr val="00B05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트랜잭션 흐름 </a:t>
            </a:r>
            <a:r>
              <a:rPr lang="en-US" altLang="ko-KR" sz="1600" dirty="0">
                <a:solidFill>
                  <a:srgbClr val="00B05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-&gt; </a:t>
            </a:r>
            <a:r>
              <a:rPr lang="ko-KR" altLang="en-US" sz="1600" dirty="0">
                <a:solidFill>
                  <a:srgbClr val="00B05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주소의 흐름</a:t>
            </a:r>
            <a:endParaRPr lang="en-US" altLang="ko-KR" sz="1600" dirty="0">
              <a:solidFill>
                <a:srgbClr val="00B050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CLI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로 출력되는 결과 값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시각화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0940633-6B34-9D16-94D0-DABCA18AE992}"/>
              </a:ext>
            </a:extLst>
          </p:cNvPr>
          <p:cNvSpPr/>
          <p:nvPr/>
        </p:nvSpPr>
        <p:spPr>
          <a:xfrm>
            <a:off x="4274630" y="2205540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2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1FD8804B-4E4E-0DB9-99B0-34BE53914983}"/>
              </a:ext>
            </a:extLst>
          </p:cNvPr>
          <p:cNvSpPr/>
          <p:nvPr/>
        </p:nvSpPr>
        <p:spPr>
          <a:xfrm>
            <a:off x="8158536" y="2800803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특정한 주소로부터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</a:t>
            </a:r>
          </a:p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어떤 거래소인지 파악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279CCE3-DD7F-D940-5A90-8091BC31DF34}"/>
              </a:ext>
            </a:extLst>
          </p:cNvPr>
          <p:cNvSpPr/>
          <p:nvPr/>
        </p:nvSpPr>
        <p:spPr>
          <a:xfrm>
            <a:off x="8158536" y="2202455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3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</a:t>
            </a:r>
          </a:p>
        </p:txBody>
      </p:sp>
    </p:spTree>
    <p:extLst>
      <p:ext uri="{BB962C8B-B14F-4D97-AF65-F5344CB8AC3E}">
        <p14:creationId xmlns:p14="http://schemas.microsoft.com/office/powerpoint/2010/main" val="45482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Review</a:t>
            </a:r>
            <a:endParaRPr lang="ko-KR" altLang="en-US" sz="3200" dirty="0">
              <a:solidFill>
                <a:schemeClr val="bg1"/>
              </a:solidFill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7AA1A8A-B202-4231-8811-39697022DC83}"/>
              </a:ext>
            </a:extLst>
          </p:cNvPr>
          <p:cNvCxnSpPr/>
          <p:nvPr/>
        </p:nvCxnSpPr>
        <p:spPr>
          <a:xfrm>
            <a:off x="300942" y="5034989"/>
            <a:ext cx="11551534" cy="0"/>
          </a:xfrm>
          <a:prstGeom prst="line">
            <a:avLst/>
          </a:prstGeom>
          <a:ln>
            <a:solidFill>
              <a:srgbClr val="D7EA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11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6DDE3-D92B-3C5B-7503-6148E7CDC10E}"/>
              </a:ext>
            </a:extLst>
          </p:cNvPr>
          <p:cNvSpPr txBox="1"/>
          <p:nvPr/>
        </p:nvSpPr>
        <p:spPr>
          <a:xfrm>
            <a:off x="1625889" y="3044625"/>
            <a:ext cx="1197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사용자 </a:t>
            </a:r>
            <a:r>
              <a:rPr lang="en-US" altLang="ko-KR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A</a:t>
            </a:r>
            <a:endParaRPr lang="ko-KR" altLang="en-US" sz="20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3" name="그래픽 2" descr="사용자 윤곽선">
            <a:extLst>
              <a:ext uri="{FF2B5EF4-FFF2-40B4-BE49-F238E27FC236}">
                <a16:creationId xmlns:a16="http://schemas.microsoft.com/office/drawing/2014/main" id="{64315BF1-B71E-9555-7864-65883E15F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6885" y="2096676"/>
            <a:ext cx="914400" cy="914400"/>
          </a:xfrm>
          <a:prstGeom prst="rect">
            <a:avLst/>
          </a:prstGeom>
        </p:spPr>
      </p:pic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2EA03267-DC41-DB7F-52CE-7F59CCE03871}"/>
              </a:ext>
            </a:extLst>
          </p:cNvPr>
          <p:cNvCxnSpPr>
            <a:cxnSpLocks/>
          </p:cNvCxnSpPr>
          <p:nvPr/>
        </p:nvCxnSpPr>
        <p:spPr>
          <a:xfrm>
            <a:off x="2885637" y="2810843"/>
            <a:ext cx="715169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AA8D8E-8FAB-D4E8-B475-AD66BBD6B6FE}"/>
              </a:ext>
            </a:extLst>
          </p:cNvPr>
          <p:cNvSpPr txBox="1"/>
          <p:nvPr/>
        </p:nvSpPr>
        <p:spPr>
          <a:xfrm>
            <a:off x="2442272" y="3044625"/>
            <a:ext cx="38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사용자 </a:t>
            </a:r>
            <a:r>
              <a:rPr lang="en-US" altLang="ko-KR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B</a:t>
            </a:r>
            <a:endParaRPr lang="ko-KR" altLang="en-US" sz="20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6" name="그래픽 5" descr="사용자 윤곽선">
            <a:extLst>
              <a:ext uri="{FF2B5EF4-FFF2-40B4-BE49-F238E27FC236}">
                <a16:creationId xmlns:a16="http://schemas.microsoft.com/office/drawing/2014/main" id="{66513884-9407-4945-5B9C-C330BD28E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9122" y="2096676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6F07E6-CF0D-B627-F267-47E3139FAB40}"/>
              </a:ext>
            </a:extLst>
          </p:cNvPr>
          <p:cNvSpPr txBox="1"/>
          <p:nvPr/>
        </p:nvSpPr>
        <p:spPr>
          <a:xfrm>
            <a:off x="2773396" y="2294671"/>
            <a:ext cx="106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TX#1</a:t>
            </a:r>
            <a:endParaRPr lang="ko-KR" altLang="en-US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530AAADA-B310-F9B5-7501-486E1AC59003}"/>
              </a:ext>
            </a:extLst>
          </p:cNvPr>
          <p:cNvCxnSpPr>
            <a:cxnSpLocks/>
          </p:cNvCxnSpPr>
          <p:nvPr/>
        </p:nvCxnSpPr>
        <p:spPr>
          <a:xfrm>
            <a:off x="5099743" y="2816593"/>
            <a:ext cx="715169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래픽 8" descr="사용자 윤곽선">
            <a:extLst>
              <a:ext uri="{FF2B5EF4-FFF2-40B4-BE49-F238E27FC236}">
                <a16:creationId xmlns:a16="http://schemas.microsoft.com/office/drawing/2014/main" id="{BA25BD30-83C1-EC92-4512-5DF69CAC0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3228" y="2102426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4DE5EE-8745-4A4C-F06B-48049F910A2F}"/>
              </a:ext>
            </a:extLst>
          </p:cNvPr>
          <p:cNvSpPr txBox="1"/>
          <p:nvPr/>
        </p:nvSpPr>
        <p:spPr>
          <a:xfrm>
            <a:off x="4987502" y="2300421"/>
            <a:ext cx="106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TX#5</a:t>
            </a:r>
            <a:endParaRPr lang="ko-KR" altLang="en-US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69FA216A-7CF0-D62B-C662-956FA6A74B9D}"/>
              </a:ext>
            </a:extLst>
          </p:cNvPr>
          <p:cNvCxnSpPr>
            <a:cxnSpLocks/>
          </p:cNvCxnSpPr>
          <p:nvPr/>
        </p:nvCxnSpPr>
        <p:spPr>
          <a:xfrm>
            <a:off x="7292971" y="2826344"/>
            <a:ext cx="715169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래픽 13" descr="사용자 윤곽선">
            <a:extLst>
              <a:ext uri="{FF2B5EF4-FFF2-40B4-BE49-F238E27FC236}">
                <a16:creationId xmlns:a16="http://schemas.microsoft.com/office/drawing/2014/main" id="{ABE998B4-F486-B981-7A29-C1C14C4D2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6456" y="2112177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498CC8-DA27-0E60-E325-EB9E6919642E}"/>
              </a:ext>
            </a:extLst>
          </p:cNvPr>
          <p:cNvSpPr txBox="1"/>
          <p:nvPr/>
        </p:nvSpPr>
        <p:spPr>
          <a:xfrm>
            <a:off x="7180730" y="2310172"/>
            <a:ext cx="106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TX#11</a:t>
            </a:r>
            <a:endParaRPr lang="ko-KR" altLang="en-US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415B34-49A7-5CDE-F17F-727BDD156788}"/>
              </a:ext>
            </a:extLst>
          </p:cNvPr>
          <p:cNvSpPr txBox="1"/>
          <p:nvPr/>
        </p:nvSpPr>
        <p:spPr>
          <a:xfrm>
            <a:off x="4656378" y="2998457"/>
            <a:ext cx="38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사용자 </a:t>
            </a:r>
            <a:r>
              <a:rPr lang="en-US" altLang="ko-KR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B</a:t>
            </a:r>
            <a:endParaRPr lang="ko-KR" altLang="en-US" sz="20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2C48A0-513E-88F3-B651-7541575116E1}"/>
              </a:ext>
            </a:extLst>
          </p:cNvPr>
          <p:cNvSpPr txBox="1"/>
          <p:nvPr/>
        </p:nvSpPr>
        <p:spPr>
          <a:xfrm>
            <a:off x="6848615" y="2999240"/>
            <a:ext cx="38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사용자 </a:t>
            </a:r>
            <a:r>
              <a:rPr lang="en-US" altLang="ko-KR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D</a:t>
            </a:r>
            <a:endParaRPr lang="ko-KR" altLang="en-US" sz="20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07DC2E4F-52E4-8BB4-09F7-4A761B3262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79" y="4342373"/>
            <a:ext cx="853706" cy="853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0EEC7EE-4B70-671B-9587-BEF721D7A3F7}"/>
              </a:ext>
            </a:extLst>
          </p:cNvPr>
          <p:cNvSpPr txBox="1"/>
          <p:nvPr/>
        </p:nvSpPr>
        <p:spPr>
          <a:xfrm>
            <a:off x="1490377" y="5289955"/>
            <a:ext cx="144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결과물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A5D9504A-8469-3F19-859F-15690C3D21BA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받은 대상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(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지갑주소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)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에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대해서 알 수 있게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,</a:t>
            </a: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지갑 주소를 조회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87A0D05D-8910-95BA-B35B-76C98086D1BA}"/>
              </a:ext>
            </a:extLst>
          </p:cNvPr>
          <p:cNvSpPr/>
          <p:nvPr/>
        </p:nvSpPr>
        <p:spPr>
          <a:xfrm>
            <a:off x="2605987" y="2121548"/>
            <a:ext cx="1303135" cy="867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EF0660C-C0E2-EB88-3477-EEA2380A7308}"/>
              </a:ext>
            </a:extLst>
          </p:cNvPr>
          <p:cNvSpPr/>
          <p:nvPr/>
        </p:nvSpPr>
        <p:spPr>
          <a:xfrm>
            <a:off x="4763717" y="2121548"/>
            <a:ext cx="1303135" cy="867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ACD2C181-90CE-ACB9-329A-CCF1625D5991}"/>
              </a:ext>
            </a:extLst>
          </p:cNvPr>
          <p:cNvSpPr/>
          <p:nvPr/>
        </p:nvSpPr>
        <p:spPr>
          <a:xfrm>
            <a:off x="7030859" y="2111394"/>
            <a:ext cx="1303135" cy="867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CDAD60-DAFF-3A51-768B-B831C7BBAAED}"/>
              </a:ext>
            </a:extLst>
          </p:cNvPr>
          <p:cNvSpPr txBox="1"/>
          <p:nvPr/>
        </p:nvSpPr>
        <p:spPr>
          <a:xfrm>
            <a:off x="2605987" y="1661921"/>
            <a:ext cx="130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tx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조회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7D0317-2C39-A2DA-41F0-67D5EDA38253}"/>
              </a:ext>
            </a:extLst>
          </p:cNvPr>
          <p:cNvSpPr txBox="1"/>
          <p:nvPr/>
        </p:nvSpPr>
        <p:spPr>
          <a:xfrm>
            <a:off x="4748983" y="1661921"/>
            <a:ext cx="130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tx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조회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9E9AB8-2489-C377-5B50-28AAFE67BF18}"/>
              </a:ext>
            </a:extLst>
          </p:cNvPr>
          <p:cNvSpPr txBox="1"/>
          <p:nvPr/>
        </p:nvSpPr>
        <p:spPr>
          <a:xfrm>
            <a:off x="6979745" y="1662626"/>
            <a:ext cx="130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tx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조회</a:t>
            </a:r>
          </a:p>
        </p:txBody>
      </p:sp>
    </p:spTree>
    <p:extLst>
      <p:ext uri="{BB962C8B-B14F-4D97-AF65-F5344CB8AC3E}">
        <p14:creationId xmlns:p14="http://schemas.microsoft.com/office/powerpoint/2010/main" val="3526052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Review</a:t>
            </a:r>
            <a:endParaRPr lang="ko-KR" altLang="en-US" sz="3200" dirty="0">
              <a:solidFill>
                <a:schemeClr val="bg1"/>
              </a:solidFill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12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9898D2B7-F31D-867A-9E11-48D163710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920" y="1399469"/>
            <a:ext cx="9601200" cy="51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36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Review</a:t>
            </a:r>
            <a:endParaRPr lang="ko-KR" altLang="en-US" sz="3200" dirty="0">
              <a:solidFill>
                <a:schemeClr val="bg1"/>
              </a:solidFill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13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AFADD35-EB14-5764-105F-B7BC061BB400}"/>
              </a:ext>
            </a:extLst>
          </p:cNvPr>
          <p:cNvSpPr/>
          <p:nvPr/>
        </p:nvSpPr>
        <p:spPr>
          <a:xfrm>
            <a:off x="432913" y="2800803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특정한 </a:t>
            </a:r>
            <a:r>
              <a:rPr lang="ko-KR" altLang="en-US" sz="1600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거래내역으로부터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</a:t>
            </a:r>
          </a:p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트랜잭션의 흐름 파악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0FBE870-E7D6-10D5-E068-09E163CC30D6}"/>
              </a:ext>
            </a:extLst>
          </p:cNvPr>
          <p:cNvSpPr/>
          <p:nvPr/>
        </p:nvSpPr>
        <p:spPr>
          <a:xfrm>
            <a:off x="432913" y="2202455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1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5F5C789-97A0-820A-9E08-1B18D1F0096F}"/>
              </a:ext>
            </a:extLst>
          </p:cNvPr>
          <p:cNvSpPr/>
          <p:nvPr/>
        </p:nvSpPr>
        <p:spPr>
          <a:xfrm>
            <a:off x="4274630" y="2800803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트랜잭션 흐름 </a:t>
            </a:r>
            <a:r>
              <a:rPr lang="en-US" altLang="ko-KR" sz="1600" dirty="0">
                <a:solidFill>
                  <a:schemeClr val="bg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-&gt; </a:t>
            </a:r>
            <a:r>
              <a:rPr lang="ko-KR" altLang="en-US" sz="1600" dirty="0">
                <a:solidFill>
                  <a:schemeClr val="bg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주소의 흐름</a:t>
            </a:r>
            <a:endParaRPr lang="en-US" altLang="ko-KR" sz="1600" dirty="0">
              <a:solidFill>
                <a:schemeClr val="bg1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en-US" altLang="ko-KR" sz="1600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CLI</a:t>
            </a:r>
            <a:r>
              <a:rPr lang="ko-KR" altLang="en-US" sz="1600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로 출력되는 결과 값</a:t>
            </a:r>
            <a:r>
              <a:rPr lang="en-US" altLang="ko-KR" sz="1600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ko-KR" altLang="en-US" sz="1600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시각화</a:t>
            </a:r>
            <a:endParaRPr lang="en-US" altLang="ko-KR" sz="1600" dirty="0">
              <a:solidFill>
                <a:srgbClr val="FF0000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0940633-6B34-9D16-94D0-DABCA18AE992}"/>
              </a:ext>
            </a:extLst>
          </p:cNvPr>
          <p:cNvSpPr/>
          <p:nvPr/>
        </p:nvSpPr>
        <p:spPr>
          <a:xfrm>
            <a:off x="4274630" y="2205540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2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1FD8804B-4E4E-0DB9-99B0-34BE53914983}"/>
              </a:ext>
            </a:extLst>
          </p:cNvPr>
          <p:cNvSpPr/>
          <p:nvPr/>
        </p:nvSpPr>
        <p:spPr>
          <a:xfrm>
            <a:off x="8158536" y="2800803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특정한 주소로부터</a:t>
            </a:r>
            <a:r>
              <a:rPr lang="en-US" altLang="ko-KR" sz="1600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, </a:t>
            </a:r>
          </a:p>
          <a:p>
            <a:pPr algn="ctr"/>
            <a:r>
              <a:rPr lang="ko-KR" altLang="en-US" sz="1600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어떤 거래소인지 파악</a:t>
            </a:r>
            <a:endParaRPr lang="en-US" altLang="ko-KR" sz="1600" dirty="0">
              <a:solidFill>
                <a:srgbClr val="FF0000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279CCE3-DD7F-D940-5A90-8091BC31DF34}"/>
              </a:ext>
            </a:extLst>
          </p:cNvPr>
          <p:cNvSpPr/>
          <p:nvPr/>
        </p:nvSpPr>
        <p:spPr>
          <a:xfrm>
            <a:off x="8158536" y="2202455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3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</a:t>
            </a:r>
          </a:p>
        </p:txBody>
      </p:sp>
    </p:spTree>
    <p:extLst>
      <p:ext uri="{BB962C8B-B14F-4D97-AF65-F5344CB8AC3E}">
        <p14:creationId xmlns:p14="http://schemas.microsoft.com/office/powerpoint/2010/main" val="2170850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슬라이드 번호 개체 틀 2">
            <a:extLst>
              <a:ext uri="{FF2B5EF4-FFF2-40B4-BE49-F238E27FC236}">
                <a16:creationId xmlns:a16="http://schemas.microsoft.com/office/drawing/2014/main" id="{BF3088A0-C321-6F44-BF0C-04DF9CD933AF}"/>
              </a:ext>
            </a:extLst>
          </p:cNvPr>
          <p:cNvSpPr txBox="1">
            <a:spLocks/>
          </p:cNvSpPr>
          <p:nvPr/>
        </p:nvSpPr>
        <p:spPr>
          <a:xfrm>
            <a:off x="5864070" y="6612811"/>
            <a:ext cx="463859" cy="468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90FA77-2E3A-4729-8359-23F76A56584A}" type="slidenum">
              <a:rPr lang="ko-KR" altLang="en-US" sz="1600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14</a:t>
            </a:fld>
            <a:endParaRPr lang="ko-KR" altLang="en-US" sz="16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1DA9097-21F5-8017-7E78-8BA13BBBBE13}"/>
              </a:ext>
            </a:extLst>
          </p:cNvPr>
          <p:cNvSpPr/>
          <p:nvPr/>
        </p:nvSpPr>
        <p:spPr>
          <a:xfrm>
            <a:off x="4079179" y="1812602"/>
            <a:ext cx="4823184" cy="3067309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>
              <a:solidFill>
                <a:srgbClr val="6046F8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275B6BB-BC4A-6675-4000-CE56D7D9AC11}"/>
              </a:ext>
            </a:extLst>
          </p:cNvPr>
          <p:cNvSpPr/>
          <p:nvPr/>
        </p:nvSpPr>
        <p:spPr>
          <a:xfrm>
            <a:off x="3845012" y="1567276"/>
            <a:ext cx="4821901" cy="3118093"/>
          </a:xfrm>
          <a:prstGeom prst="rect">
            <a:avLst/>
          </a:prstGeom>
          <a:solidFill>
            <a:srgbClr val="6046F8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/>
          </a:p>
        </p:txBody>
      </p:sp>
      <p:sp>
        <p:nvSpPr>
          <p:cNvPr id="20" name="텍스트 상자 10">
            <a:extLst>
              <a:ext uri="{FF2B5EF4-FFF2-40B4-BE49-F238E27FC236}">
                <a16:creationId xmlns:a16="http://schemas.microsoft.com/office/drawing/2014/main" id="{1F01BA68-FEDB-3408-9255-AF16F3F0D83C}"/>
              </a:ext>
            </a:extLst>
          </p:cNvPr>
          <p:cNvSpPr txBox="1"/>
          <p:nvPr/>
        </p:nvSpPr>
        <p:spPr>
          <a:xfrm>
            <a:off x="4215804" y="2737067"/>
            <a:ext cx="1494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6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02</a:t>
            </a:r>
            <a:endParaRPr kumimoji="1" lang="ko-KR" altLang="en-US" sz="6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21" name="텍스트 상자 11">
            <a:extLst>
              <a:ext uri="{FF2B5EF4-FFF2-40B4-BE49-F238E27FC236}">
                <a16:creationId xmlns:a16="http://schemas.microsoft.com/office/drawing/2014/main" id="{388D7177-12F3-BD0D-8B0E-F0E8F1B5B89C}"/>
              </a:ext>
            </a:extLst>
          </p:cNvPr>
          <p:cNvSpPr txBox="1"/>
          <p:nvPr/>
        </p:nvSpPr>
        <p:spPr>
          <a:xfrm>
            <a:off x="5284072" y="2890955"/>
            <a:ext cx="331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2</a:t>
            </a:r>
            <a:r>
              <a:rPr kumimoji="1" lang="ko-KR" altLang="en-US" sz="4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차 솔루션</a:t>
            </a:r>
          </a:p>
        </p:txBody>
      </p:sp>
    </p:spTree>
    <p:extLst>
      <p:ext uri="{BB962C8B-B14F-4D97-AF65-F5344CB8AC3E}">
        <p14:creationId xmlns:p14="http://schemas.microsoft.com/office/powerpoint/2010/main" val="3883538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2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15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E91D053-2023-77FE-DE49-721F56F7645E}"/>
              </a:ext>
            </a:extLst>
          </p:cNvPr>
          <p:cNvSpPr/>
          <p:nvPr/>
        </p:nvSpPr>
        <p:spPr>
          <a:xfrm>
            <a:off x="8294174" y="3333196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CLI 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출력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marL="285750" indent="-285750" algn="ctr">
              <a:buFontTx/>
              <a:buChar char="-"/>
            </a:pP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한 번에 파악하기 어려워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..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3F060BF-8F3A-0D2B-996D-18694CF87240}"/>
              </a:ext>
            </a:extLst>
          </p:cNvPr>
          <p:cNvSpPr/>
          <p:nvPr/>
        </p:nvSpPr>
        <p:spPr>
          <a:xfrm>
            <a:off x="8294174" y="2734848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문제점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08EC4BB-3C64-519D-E576-37FD2AD23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61" y="2442654"/>
            <a:ext cx="7614414" cy="304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19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2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16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5EBFC14-36BB-673B-DC5B-1C7541F9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77" y="2088774"/>
            <a:ext cx="7611195" cy="264618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8290192-6780-E1DF-351B-AE600FA9C7F4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DotExporter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사용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A50A0B5-CD84-C147-3663-C11969D72C46}"/>
              </a:ext>
            </a:extLst>
          </p:cNvPr>
          <p:cNvSpPr/>
          <p:nvPr/>
        </p:nvSpPr>
        <p:spPr>
          <a:xfrm>
            <a:off x="1120088" y="4362087"/>
            <a:ext cx="7442826" cy="3728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686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2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17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007EA14-F107-0037-2605-D58088A91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52" y="1799578"/>
            <a:ext cx="10982908" cy="4025775"/>
          </a:xfrm>
          <a:prstGeom prst="rect">
            <a:avLst/>
          </a:prstGeom>
          <a:ln>
            <a:noFill/>
          </a:ln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DF0F471-E913-8AC0-FB08-CD27B82C6AFC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주소의 흐름으로 시각화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1577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2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18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1ADFEE1-6858-9D09-9DD9-C57DFCEE1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50" y="1799579"/>
            <a:ext cx="10982909" cy="4025774"/>
          </a:xfrm>
          <a:prstGeom prst="rect">
            <a:avLst/>
          </a:prstGeom>
          <a:ln>
            <a:noFill/>
          </a:ln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76DD960-49EE-B29C-1269-602A2C7D4C0A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트랜잭션 흐름으로 변경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8604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2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19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50E12A5-C2B8-0AD7-0BC2-9E3134E73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43" y="1518443"/>
            <a:ext cx="5928874" cy="4892464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0C7AC0F-D1A2-586B-F101-98781F2B63CA}"/>
              </a:ext>
            </a:extLst>
          </p:cNvPr>
          <p:cNvSpPr/>
          <p:nvPr/>
        </p:nvSpPr>
        <p:spPr>
          <a:xfrm>
            <a:off x="8294174" y="3333196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매번 </a:t>
            </a:r>
            <a:r>
              <a:rPr lang="en-US" altLang="ko-KR" sz="1600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json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파일 저장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- 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불필요한 시간 소요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…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36A3D0B-4044-4911-1562-50EB832C938F}"/>
              </a:ext>
            </a:extLst>
          </p:cNvPr>
          <p:cNvSpPr/>
          <p:nvPr/>
        </p:nvSpPr>
        <p:spPr>
          <a:xfrm>
            <a:off x="8294174" y="2734848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문제점</a:t>
            </a:r>
          </a:p>
        </p:txBody>
      </p:sp>
    </p:spTree>
    <p:extLst>
      <p:ext uri="{BB962C8B-B14F-4D97-AF65-F5344CB8AC3E}">
        <p14:creationId xmlns:p14="http://schemas.microsoft.com/office/powerpoint/2010/main" val="788138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슬라이드 번호 개체 틀 2">
            <a:extLst>
              <a:ext uri="{FF2B5EF4-FFF2-40B4-BE49-F238E27FC236}">
                <a16:creationId xmlns:a16="http://schemas.microsoft.com/office/drawing/2014/main" id="{2B89E010-9A96-B387-7CFD-EB7D9484FFAE}"/>
              </a:ext>
            </a:extLst>
          </p:cNvPr>
          <p:cNvSpPr txBox="1">
            <a:spLocks/>
          </p:cNvSpPr>
          <p:nvPr/>
        </p:nvSpPr>
        <p:spPr>
          <a:xfrm>
            <a:off x="5864070" y="6612811"/>
            <a:ext cx="463859" cy="468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90FA77-2E3A-4729-8359-23F76A56584A}" type="slidenum">
              <a:rPr lang="ko-KR" altLang="en-US" sz="1600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2</a:t>
            </a:fld>
            <a:endParaRPr lang="ko-KR" altLang="en-US" sz="16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8" name="텍스트 상자 10">
            <a:extLst>
              <a:ext uri="{FF2B5EF4-FFF2-40B4-BE49-F238E27FC236}">
                <a16:creationId xmlns:a16="http://schemas.microsoft.com/office/drawing/2014/main" id="{98149D25-403E-3F43-9F3F-DF2CD4DE1986}"/>
              </a:ext>
            </a:extLst>
          </p:cNvPr>
          <p:cNvSpPr txBox="1"/>
          <p:nvPr/>
        </p:nvSpPr>
        <p:spPr>
          <a:xfrm>
            <a:off x="4186154" y="1073449"/>
            <a:ext cx="98414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95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9C97E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01</a:t>
            </a:r>
            <a:endParaRPr kumimoji="1" lang="ko-KR" altLang="en-US" sz="49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9C97E1"/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22" name="텍스트 상자 17">
            <a:extLst>
              <a:ext uri="{FF2B5EF4-FFF2-40B4-BE49-F238E27FC236}">
                <a16:creationId xmlns:a16="http://schemas.microsoft.com/office/drawing/2014/main" id="{E4BD2F34-C6F8-0498-2236-35D2BA524C0D}"/>
              </a:ext>
            </a:extLst>
          </p:cNvPr>
          <p:cNvSpPr txBox="1"/>
          <p:nvPr/>
        </p:nvSpPr>
        <p:spPr>
          <a:xfrm>
            <a:off x="5712833" y="1162776"/>
            <a:ext cx="311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Review</a:t>
            </a:r>
            <a:endParaRPr kumimoji="1"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alpha val="30000"/>
                </a:schemeClr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A6B5E0-F7E9-11CD-3171-8560092CBF0D}"/>
              </a:ext>
            </a:extLst>
          </p:cNvPr>
          <p:cNvSpPr txBox="1"/>
          <p:nvPr/>
        </p:nvSpPr>
        <p:spPr>
          <a:xfrm>
            <a:off x="695767" y="433684"/>
            <a:ext cx="1614989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ko-KR" altLang="en-US" sz="5400" dirty="0">
                <a:latin typeface="빙그레체" panose="02030503000000000000" pitchFamily="18" charset="-127"/>
                <a:ea typeface="빙그레체" panose="02030503000000000000" pitchFamily="18" charset="-127"/>
                <a:cs typeface="Arial" pitchFamily="34" charset="0"/>
              </a:rPr>
              <a:t>목차</a:t>
            </a: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742093D7-94CA-E6CC-530C-51B91A03FC42}"/>
              </a:ext>
            </a:extLst>
          </p:cNvPr>
          <p:cNvGrpSpPr/>
          <p:nvPr/>
        </p:nvGrpSpPr>
        <p:grpSpPr>
          <a:xfrm flipV="1">
            <a:off x="2490527" y="903548"/>
            <a:ext cx="8238043" cy="5200650"/>
            <a:chOff x="2995646" y="448561"/>
            <a:chExt cx="8566511" cy="5919461"/>
          </a:xfrm>
        </p:grpSpPr>
        <p:cxnSp>
          <p:nvCxnSpPr>
            <p:cNvPr id="15" name="Straight Connector 11">
              <a:extLst>
                <a:ext uri="{FF2B5EF4-FFF2-40B4-BE49-F238E27FC236}">
                  <a16:creationId xmlns:a16="http://schemas.microsoft.com/office/drawing/2014/main" id="{9B3A85FE-8D43-D3C5-CD00-D686E30B28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1457" y="448561"/>
              <a:ext cx="0" cy="4873075"/>
            </a:xfrm>
            <a:prstGeom prst="line">
              <a:avLst/>
            </a:prstGeom>
            <a:ln w="25400">
              <a:solidFill>
                <a:srgbClr val="6046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2">
              <a:extLst>
                <a:ext uri="{FF2B5EF4-FFF2-40B4-BE49-F238E27FC236}">
                  <a16:creationId xmlns:a16="http://schemas.microsoft.com/office/drawing/2014/main" id="{227D3B34-5CBF-5E85-A93D-16E8CD5C83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1457" y="477136"/>
              <a:ext cx="7181650" cy="0"/>
            </a:xfrm>
            <a:prstGeom prst="line">
              <a:avLst/>
            </a:prstGeom>
            <a:ln w="25400">
              <a:solidFill>
                <a:srgbClr val="6046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3">
              <a:extLst>
                <a:ext uri="{FF2B5EF4-FFF2-40B4-BE49-F238E27FC236}">
                  <a16:creationId xmlns:a16="http://schemas.microsoft.com/office/drawing/2014/main" id="{EBCD130C-FDB6-C0BB-B663-A010232FBA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43107" y="448561"/>
              <a:ext cx="0" cy="5896218"/>
            </a:xfrm>
            <a:prstGeom prst="line">
              <a:avLst/>
            </a:prstGeom>
            <a:ln w="25400">
              <a:solidFill>
                <a:srgbClr val="6046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4">
              <a:extLst>
                <a:ext uri="{FF2B5EF4-FFF2-40B4-BE49-F238E27FC236}">
                  <a16:creationId xmlns:a16="http://schemas.microsoft.com/office/drawing/2014/main" id="{A10BA03D-32E3-F0C1-7D9E-B05545F787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5646" y="6354750"/>
              <a:ext cx="8566511" cy="13272"/>
            </a:xfrm>
            <a:prstGeom prst="line">
              <a:avLst/>
            </a:prstGeom>
            <a:ln w="25400">
              <a:solidFill>
                <a:srgbClr val="6046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텍스트 상자 10">
            <a:extLst>
              <a:ext uri="{FF2B5EF4-FFF2-40B4-BE49-F238E27FC236}">
                <a16:creationId xmlns:a16="http://schemas.microsoft.com/office/drawing/2014/main" id="{D09AF224-CC25-03CD-5CC1-417384656182}"/>
              </a:ext>
            </a:extLst>
          </p:cNvPr>
          <p:cNvSpPr txBox="1"/>
          <p:nvPr/>
        </p:nvSpPr>
        <p:spPr>
          <a:xfrm>
            <a:off x="4186154" y="2030758"/>
            <a:ext cx="98414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95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5249CB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02</a:t>
            </a:r>
            <a:endParaRPr kumimoji="1" lang="ko-KR" altLang="en-US" sz="49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5249CB"/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6" name="텍스트 상자 10">
            <a:extLst>
              <a:ext uri="{FF2B5EF4-FFF2-40B4-BE49-F238E27FC236}">
                <a16:creationId xmlns:a16="http://schemas.microsoft.com/office/drawing/2014/main" id="{65BFC3BD-6217-1D60-40E7-B483BE94E6EA}"/>
              </a:ext>
            </a:extLst>
          </p:cNvPr>
          <p:cNvSpPr txBox="1"/>
          <p:nvPr/>
        </p:nvSpPr>
        <p:spPr>
          <a:xfrm>
            <a:off x="4186154" y="2988067"/>
            <a:ext cx="98414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95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D2682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03</a:t>
            </a:r>
            <a:endParaRPr kumimoji="1" lang="ko-KR" altLang="en-US" sz="49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2D2682"/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7" name="텍스트 상자 17">
            <a:extLst>
              <a:ext uri="{FF2B5EF4-FFF2-40B4-BE49-F238E27FC236}">
                <a16:creationId xmlns:a16="http://schemas.microsoft.com/office/drawing/2014/main" id="{D29586AF-F55A-F308-2AB5-9CC74C625C5F}"/>
              </a:ext>
            </a:extLst>
          </p:cNvPr>
          <p:cNvSpPr txBox="1"/>
          <p:nvPr/>
        </p:nvSpPr>
        <p:spPr>
          <a:xfrm>
            <a:off x="5712833" y="3076272"/>
            <a:ext cx="311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3</a:t>
            </a:r>
            <a:r>
              <a:rPr kumimoji="1"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차 솔루션</a:t>
            </a:r>
            <a:endParaRPr kumimoji="1"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alpha val="30000"/>
                </a:schemeClr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8" name="텍스트 상자 10">
            <a:extLst>
              <a:ext uri="{FF2B5EF4-FFF2-40B4-BE49-F238E27FC236}">
                <a16:creationId xmlns:a16="http://schemas.microsoft.com/office/drawing/2014/main" id="{28C70FCD-AB48-1430-5851-5FB95CC5AC81}"/>
              </a:ext>
            </a:extLst>
          </p:cNvPr>
          <p:cNvSpPr txBox="1"/>
          <p:nvPr/>
        </p:nvSpPr>
        <p:spPr>
          <a:xfrm>
            <a:off x="4186154" y="3945376"/>
            <a:ext cx="98414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95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A164E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04</a:t>
            </a:r>
            <a:endParaRPr kumimoji="1" lang="ko-KR" altLang="en-US" sz="49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1A164E"/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11" name="텍스트 상자 17">
            <a:extLst>
              <a:ext uri="{FF2B5EF4-FFF2-40B4-BE49-F238E27FC236}">
                <a16:creationId xmlns:a16="http://schemas.microsoft.com/office/drawing/2014/main" id="{33C39DE3-871B-9C35-C390-60F55173A9AD}"/>
              </a:ext>
            </a:extLst>
          </p:cNvPr>
          <p:cNvSpPr txBox="1"/>
          <p:nvPr/>
        </p:nvSpPr>
        <p:spPr>
          <a:xfrm>
            <a:off x="5712833" y="4033020"/>
            <a:ext cx="48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시연</a:t>
            </a:r>
            <a:endParaRPr kumimoji="1"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alpha val="30000"/>
                </a:schemeClr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23" name="텍스트 상자 17">
            <a:extLst>
              <a:ext uri="{FF2B5EF4-FFF2-40B4-BE49-F238E27FC236}">
                <a16:creationId xmlns:a16="http://schemas.microsoft.com/office/drawing/2014/main" id="{5F7429D9-E272-8D01-B4CF-934F38BD8AE0}"/>
              </a:ext>
            </a:extLst>
          </p:cNvPr>
          <p:cNvSpPr txBox="1"/>
          <p:nvPr/>
        </p:nvSpPr>
        <p:spPr>
          <a:xfrm>
            <a:off x="5712833" y="2119524"/>
            <a:ext cx="311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2</a:t>
            </a:r>
            <a:r>
              <a:rPr kumimoji="1"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차 솔루션</a:t>
            </a:r>
            <a:endParaRPr kumimoji="1"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alpha val="30000"/>
                </a:schemeClr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5" name="텍스트 상자 10">
            <a:extLst>
              <a:ext uri="{FF2B5EF4-FFF2-40B4-BE49-F238E27FC236}">
                <a16:creationId xmlns:a16="http://schemas.microsoft.com/office/drawing/2014/main" id="{5CA6E308-E38C-CF16-62D1-3BF9E33E5412}"/>
              </a:ext>
            </a:extLst>
          </p:cNvPr>
          <p:cNvSpPr txBox="1"/>
          <p:nvPr/>
        </p:nvSpPr>
        <p:spPr>
          <a:xfrm>
            <a:off x="4186154" y="4902685"/>
            <a:ext cx="98414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95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211A4A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05</a:t>
            </a:r>
            <a:endParaRPr kumimoji="1" lang="ko-KR" altLang="en-US" sz="49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211A4A"/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9" name="텍스트 상자 17">
            <a:extLst>
              <a:ext uri="{FF2B5EF4-FFF2-40B4-BE49-F238E27FC236}">
                <a16:creationId xmlns:a16="http://schemas.microsoft.com/office/drawing/2014/main" id="{723A65C7-23FA-1666-2692-72FEF818E90D}"/>
              </a:ext>
            </a:extLst>
          </p:cNvPr>
          <p:cNvSpPr txBox="1"/>
          <p:nvPr/>
        </p:nvSpPr>
        <p:spPr>
          <a:xfrm>
            <a:off x="5712833" y="4989768"/>
            <a:ext cx="48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36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결산</a:t>
            </a:r>
            <a:endParaRPr kumimoji="1"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alpha val="30000"/>
                </a:schemeClr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9459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2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20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5CEC5EC-4227-ABDD-761E-B9C916C20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810" y="2644935"/>
            <a:ext cx="8494380" cy="175893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F4DF30F-399A-0278-0CAB-2E6D2C9C3BCC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저장된 이후 </a:t>
            </a:r>
            <a:r>
              <a:rPr lang="en-US" altLang="ko-KR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json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만 저장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6653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슬라이드 번호 개체 틀 2">
            <a:extLst>
              <a:ext uri="{FF2B5EF4-FFF2-40B4-BE49-F238E27FC236}">
                <a16:creationId xmlns:a16="http://schemas.microsoft.com/office/drawing/2014/main" id="{BF3088A0-C321-6F44-BF0C-04DF9CD933AF}"/>
              </a:ext>
            </a:extLst>
          </p:cNvPr>
          <p:cNvSpPr txBox="1">
            <a:spLocks/>
          </p:cNvSpPr>
          <p:nvPr/>
        </p:nvSpPr>
        <p:spPr>
          <a:xfrm>
            <a:off x="5864070" y="6612811"/>
            <a:ext cx="463859" cy="468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90FA77-2E3A-4729-8359-23F76A56584A}" type="slidenum">
              <a:rPr lang="ko-KR" altLang="en-US" sz="1600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21</a:t>
            </a:fld>
            <a:endParaRPr lang="ko-KR" altLang="en-US" sz="16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1DA9097-21F5-8017-7E78-8BA13BBBBE13}"/>
              </a:ext>
            </a:extLst>
          </p:cNvPr>
          <p:cNvSpPr/>
          <p:nvPr/>
        </p:nvSpPr>
        <p:spPr>
          <a:xfrm>
            <a:off x="4079179" y="1812602"/>
            <a:ext cx="4823184" cy="3067309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>
              <a:solidFill>
                <a:srgbClr val="6046F8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275B6BB-BC4A-6675-4000-CE56D7D9AC11}"/>
              </a:ext>
            </a:extLst>
          </p:cNvPr>
          <p:cNvSpPr/>
          <p:nvPr/>
        </p:nvSpPr>
        <p:spPr>
          <a:xfrm>
            <a:off x="3845012" y="1567276"/>
            <a:ext cx="4821901" cy="3118093"/>
          </a:xfrm>
          <a:prstGeom prst="rect">
            <a:avLst/>
          </a:prstGeom>
          <a:solidFill>
            <a:srgbClr val="6046F8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/>
          </a:p>
        </p:txBody>
      </p:sp>
      <p:sp>
        <p:nvSpPr>
          <p:cNvPr id="20" name="텍스트 상자 10">
            <a:extLst>
              <a:ext uri="{FF2B5EF4-FFF2-40B4-BE49-F238E27FC236}">
                <a16:creationId xmlns:a16="http://schemas.microsoft.com/office/drawing/2014/main" id="{1F01BA68-FEDB-3408-9255-AF16F3F0D83C}"/>
              </a:ext>
            </a:extLst>
          </p:cNvPr>
          <p:cNvSpPr txBox="1"/>
          <p:nvPr/>
        </p:nvSpPr>
        <p:spPr>
          <a:xfrm>
            <a:off x="4215804" y="2737067"/>
            <a:ext cx="1494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6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03</a:t>
            </a:r>
            <a:endParaRPr kumimoji="1" lang="ko-KR" altLang="en-US" sz="6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21" name="텍스트 상자 11">
            <a:extLst>
              <a:ext uri="{FF2B5EF4-FFF2-40B4-BE49-F238E27FC236}">
                <a16:creationId xmlns:a16="http://schemas.microsoft.com/office/drawing/2014/main" id="{388D7177-12F3-BD0D-8B0E-F0E8F1B5B89C}"/>
              </a:ext>
            </a:extLst>
          </p:cNvPr>
          <p:cNvSpPr txBox="1"/>
          <p:nvPr/>
        </p:nvSpPr>
        <p:spPr>
          <a:xfrm>
            <a:off x="5284072" y="2890955"/>
            <a:ext cx="331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3</a:t>
            </a:r>
            <a:r>
              <a:rPr kumimoji="1" lang="ko-KR" altLang="en-US" sz="4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차 솔루션</a:t>
            </a:r>
          </a:p>
        </p:txBody>
      </p:sp>
    </p:spTree>
    <p:extLst>
      <p:ext uri="{BB962C8B-B14F-4D97-AF65-F5344CB8AC3E}">
        <p14:creationId xmlns:p14="http://schemas.microsoft.com/office/powerpoint/2010/main" val="1336909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22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4430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23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26B5BAC6-561A-30C7-8991-72EBD88552BC}"/>
              </a:ext>
            </a:extLst>
          </p:cNvPr>
          <p:cNvCxnSpPr/>
          <p:nvPr/>
        </p:nvCxnSpPr>
        <p:spPr>
          <a:xfrm>
            <a:off x="6096000" y="1544320"/>
            <a:ext cx="0" cy="464312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57A0C18-231A-697B-D6DB-7D324042D5C2}"/>
              </a:ext>
            </a:extLst>
          </p:cNvPr>
          <p:cNvSpPr txBox="1"/>
          <p:nvPr/>
        </p:nvSpPr>
        <p:spPr>
          <a:xfrm>
            <a:off x="583428" y="1574916"/>
            <a:ext cx="51358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“</a:t>
            </a:r>
            <a:r>
              <a:rPr lang="ko-KR" altLang="en-US" sz="1200" dirty="0" err="1">
                <a:latin typeface="빙그레체" panose="02030803000000000000" pitchFamily="18" charset="-127"/>
                <a:ea typeface="빙그레체" panose="02030803000000000000" pitchFamily="18" charset="-127"/>
              </a:rPr>
              <a:t>비트코인</a:t>
            </a:r>
            <a:r>
              <a:rPr lang="ko-KR" altLang="en-US" sz="12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 트랜잭션 데이터를 이용한 불법 거래 추적 연구</a:t>
            </a:r>
            <a:r>
              <a:rPr lang="en-US" altLang="ko-KR" sz="12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”</a:t>
            </a:r>
            <a:endParaRPr lang="ko-KR" altLang="en-US" sz="12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D6B72E59-B4B3-4699-8F27-D3AC0199735B}"/>
              </a:ext>
            </a:extLst>
          </p:cNvPr>
          <p:cNvCxnSpPr/>
          <p:nvPr/>
        </p:nvCxnSpPr>
        <p:spPr>
          <a:xfrm>
            <a:off x="6096000" y="1544320"/>
            <a:ext cx="0" cy="464312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66A33DE-CBD7-3D4A-6DEE-510255143E76}"/>
              </a:ext>
            </a:extLst>
          </p:cNvPr>
          <p:cNvSpPr txBox="1"/>
          <p:nvPr/>
        </p:nvSpPr>
        <p:spPr>
          <a:xfrm>
            <a:off x="6466667" y="1574916"/>
            <a:ext cx="5135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“</a:t>
            </a:r>
            <a:r>
              <a:rPr lang="ko-KR" altLang="en-US" sz="12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사이버 범죄에 악용되는 암호화폐 불법거래 추적</a:t>
            </a:r>
            <a:r>
              <a:rPr lang="en-US" altLang="ko-KR" sz="12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”</a:t>
            </a:r>
            <a:endParaRPr lang="ko-KR" altLang="en-US" sz="12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F3351CFF-21BA-8471-174F-1818B23F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28" y="2013009"/>
            <a:ext cx="5135832" cy="2409938"/>
          </a:xfrm>
          <a:prstGeom prst="rect">
            <a:avLst/>
          </a:prstGeom>
          <a:ln>
            <a:solidFill>
              <a:srgbClr val="675FD1"/>
            </a:solidFill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1B923968-CE5F-CB42-5199-1CDF5A6BA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74"/>
          <a:stretch/>
        </p:blipFill>
        <p:spPr>
          <a:xfrm>
            <a:off x="6466668" y="2013009"/>
            <a:ext cx="5135831" cy="2409938"/>
          </a:xfrm>
          <a:prstGeom prst="rect">
            <a:avLst/>
          </a:prstGeom>
          <a:ln>
            <a:solidFill>
              <a:srgbClr val="675FD1"/>
            </a:solidFill>
          </a:ln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5B4E355-E8E2-E27E-AD78-1655BCFCB1AB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3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솔루션은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지갑주소를 통해서 거래소를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판별하는 솔루션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4770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24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24A7148-18CC-1FCC-0A87-04D885FA9AE8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거래소에 암호화폐를 입금할 때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,</a:t>
            </a: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발생하는 원리 이용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-&gt;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무통장 입금이랑 원리가 </a:t>
            </a:r>
            <a:r>
              <a:rPr lang="ko-KR" altLang="en-US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비슷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CA1F800-D50F-7D99-ADF1-4430BAA68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43945" x2="57031" y2="26367"/>
                        <a14:foregroundMark x1="57031" y1="26367" x2="49805" y2="28320"/>
                        <a14:foregroundMark x1="61328" y1="33594" x2="37500" y2="31055"/>
                        <a14:foregroundMark x1="37500" y1="31055" x2="40430" y2="30078"/>
                        <a14:foregroundMark x1="60742" y1="32031" x2="54688" y2="30273"/>
                        <a14:foregroundMark x1="66992" y1="26953" x2="41797" y2="20508"/>
                        <a14:foregroundMark x1="41797" y1="20508" x2="35742" y2="43750"/>
                        <a14:foregroundMark x1="35742" y1="43750" x2="59766" y2="33984"/>
                        <a14:foregroundMark x1="59766" y1="33984" x2="42383" y2="30078"/>
                        <a14:foregroundMark x1="64063" y1="18750" x2="40039" y2="23047"/>
                        <a14:foregroundMark x1="40039" y1="23047" x2="28125" y2="48828"/>
                        <a14:foregroundMark x1="28125" y1="48828" x2="67578" y2="42578"/>
                        <a14:foregroundMark x1="67578" y1="42578" x2="45703" y2="19336"/>
                        <a14:foregroundMark x1="25391" y1="49023" x2="32227" y2="73047"/>
                        <a14:foregroundMark x1="32227" y1="73047" x2="37500" y2="50000"/>
                        <a14:foregroundMark x1="37500" y1="50000" x2="34375" y2="49414"/>
                        <a14:foregroundMark x1="71094" y1="50977" x2="67383" y2="72461"/>
                        <a14:foregroundMark x1="67383" y1="72461" x2="74023" y2="51953"/>
                        <a14:foregroundMark x1="74023" y1="51953" x2="70313" y2="50586"/>
                        <a14:foregroundMark x1="78711" y1="56250" x2="82031" y2="61719"/>
                        <a14:foregroundMark x1="81055" y1="72266" x2="68359" y2="66211"/>
                        <a14:foregroundMark x1="82617" y1="71289" x2="64453" y2="62695"/>
                        <a14:foregroundMark x1="45417" y1="59396" x2="35156" y2="57617"/>
                        <a14:foregroundMark x1="64453" y1="62695" x2="51884" y2="60516"/>
                        <a14:foregroundMark x1="45770" y1="66884" x2="45508" y2="66992"/>
                        <a14:foregroundMark x1="63477" y1="59570" x2="55204" y2="62987"/>
                        <a14:foregroundMark x1="49315" y1="70366" x2="54102" y2="74609"/>
                        <a14:foregroundMark x1="45508" y1="66992" x2="45634" y2="67104"/>
                        <a14:foregroundMark x1="70117" y1="80273" x2="32031" y2="77734"/>
                        <a14:foregroundMark x1="32031" y1="77734" x2="42773" y2="82617"/>
                        <a14:foregroundMark x1="74414" y1="86523" x2="56836" y2="85547"/>
                        <a14:foregroundMark x1="65430" y1="77930" x2="33203" y2="76953"/>
                        <a14:foregroundMark x1="33398" y1="76953" x2="25195" y2="81250"/>
                        <a14:foregroundMark x1="40430" y1="79688" x2="27539" y2="79297"/>
                        <a14:foregroundMark x1="32031" y1="75977" x2="21875" y2="79297"/>
                        <a14:foregroundMark x1="20898" y1="67578" x2="15234" y2="76172"/>
                        <a14:foregroundMark x1="25391" y1="64648" x2="22461" y2="77539"/>
                        <a14:foregroundMark x1="22461" y1="70703" x2="20117" y2="78516"/>
                        <a14:backgroundMark x1="50781" y1="59375" x2="50781" y2="59375"/>
                        <a14:backgroundMark x1="48438" y1="58008" x2="49805" y2="61328"/>
                        <a14:backgroundMark x1="47461" y1="67383" x2="54492" y2="66602"/>
                        <a14:backgroundMark x1="47070" y1="66211" x2="54102" y2="66602"/>
                        <a14:backgroundMark x1="45703" y1="66992" x2="53711" y2="66602"/>
                        <a14:backgroundMark x1="46484" y1="66992" x2="56445" y2="68359"/>
                        <a14:backgroundMark x1="48828" y1="67383" x2="57031" y2="67383"/>
                        <a14:backgroundMark x1="50781" y1="66602" x2="57031" y2="65039"/>
                        <a14:backgroundMark x1="46484" y1="66992" x2="58008" y2="660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649" y="1754778"/>
            <a:ext cx="1408255" cy="1408255"/>
          </a:xfrm>
          <a:prstGeom prst="rect">
            <a:avLst/>
          </a:prstGeom>
          <a:noFill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641E24A-A66A-D9F0-2D98-466EB2BF3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44" y="1707318"/>
            <a:ext cx="1125761" cy="1125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E9A782-EDE8-7376-26BA-B80B7B29F1C9}"/>
              </a:ext>
            </a:extLst>
          </p:cNvPr>
          <p:cNvSpPr txBox="1"/>
          <p:nvPr/>
        </p:nvSpPr>
        <p:spPr>
          <a:xfrm>
            <a:off x="6053171" y="2932041"/>
            <a:ext cx="207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암호화폐 거래소</a:t>
            </a:r>
          </a:p>
        </p:txBody>
      </p:sp>
      <p:cxnSp>
        <p:nvCxnSpPr>
          <p:cNvPr id="5" name="직선 화살표 연결선 4">
            <a:extLst>
              <a:ext uri="{FF2B5EF4-FFF2-40B4-BE49-F238E27FC236}">
                <a16:creationId xmlns:a16="http://schemas.microsoft.com/office/drawing/2014/main" id="{A5EAE4E5-7566-76B3-2755-71000ED9086F}"/>
              </a:ext>
            </a:extLst>
          </p:cNvPr>
          <p:cNvCxnSpPr>
            <a:cxnSpLocks/>
          </p:cNvCxnSpPr>
          <p:nvPr/>
        </p:nvCxnSpPr>
        <p:spPr>
          <a:xfrm>
            <a:off x="3634832" y="2328012"/>
            <a:ext cx="2251618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B094B1A9-FA83-5ADB-2B13-76C00DDDF515}"/>
              </a:ext>
            </a:extLst>
          </p:cNvPr>
          <p:cNvCxnSpPr>
            <a:cxnSpLocks/>
          </p:cNvCxnSpPr>
          <p:nvPr/>
        </p:nvCxnSpPr>
        <p:spPr>
          <a:xfrm flipH="1">
            <a:off x="3598385" y="2628719"/>
            <a:ext cx="2288065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C2B514C3-ED7E-7869-C921-EADE1DB143D7}"/>
              </a:ext>
            </a:extLst>
          </p:cNvPr>
          <p:cNvSpPr/>
          <p:nvPr/>
        </p:nvSpPr>
        <p:spPr>
          <a:xfrm>
            <a:off x="5673570" y="340033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F6C8587-980C-1513-B6B4-9BA77601E5F9}"/>
              </a:ext>
            </a:extLst>
          </p:cNvPr>
          <p:cNvSpPr/>
          <p:nvPr/>
        </p:nvSpPr>
        <p:spPr>
          <a:xfrm>
            <a:off x="1480941" y="340306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9F13DF-A777-64D3-A66D-F2CB868FB0A6}"/>
              </a:ext>
            </a:extLst>
          </p:cNvPr>
          <p:cNvSpPr txBox="1"/>
          <p:nvPr/>
        </p:nvSpPr>
        <p:spPr>
          <a:xfrm>
            <a:off x="2324100" y="2932041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사용자</a:t>
            </a:r>
          </a:p>
        </p:txBody>
      </p:sp>
    </p:spTree>
    <p:extLst>
      <p:ext uri="{BB962C8B-B14F-4D97-AF65-F5344CB8AC3E}">
        <p14:creationId xmlns:p14="http://schemas.microsoft.com/office/powerpoint/2010/main" val="2954815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25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5D04781-C226-7B3F-D0B2-08C30B2B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43945" x2="57031" y2="26367"/>
                        <a14:foregroundMark x1="57031" y1="26367" x2="49805" y2="28320"/>
                        <a14:foregroundMark x1="61328" y1="33594" x2="37500" y2="31055"/>
                        <a14:foregroundMark x1="37500" y1="31055" x2="40430" y2="30078"/>
                        <a14:foregroundMark x1="60742" y1="32031" x2="54688" y2="30273"/>
                        <a14:foregroundMark x1="66992" y1="26953" x2="41797" y2="20508"/>
                        <a14:foregroundMark x1="41797" y1="20508" x2="35742" y2="43750"/>
                        <a14:foregroundMark x1="35742" y1="43750" x2="59766" y2="33984"/>
                        <a14:foregroundMark x1="59766" y1="33984" x2="42383" y2="30078"/>
                        <a14:foregroundMark x1="64063" y1="18750" x2="40039" y2="23047"/>
                        <a14:foregroundMark x1="40039" y1="23047" x2="28125" y2="48828"/>
                        <a14:foregroundMark x1="28125" y1="48828" x2="67578" y2="42578"/>
                        <a14:foregroundMark x1="67578" y1="42578" x2="45703" y2="19336"/>
                        <a14:foregroundMark x1="25391" y1="49023" x2="32227" y2="73047"/>
                        <a14:foregroundMark x1="32227" y1="73047" x2="37500" y2="50000"/>
                        <a14:foregroundMark x1="37500" y1="50000" x2="34375" y2="49414"/>
                        <a14:foregroundMark x1="71094" y1="50977" x2="67383" y2="72461"/>
                        <a14:foregroundMark x1="67383" y1="72461" x2="74023" y2="51953"/>
                        <a14:foregroundMark x1="74023" y1="51953" x2="70313" y2="50586"/>
                        <a14:foregroundMark x1="78711" y1="56250" x2="82031" y2="61719"/>
                        <a14:foregroundMark x1="81055" y1="72266" x2="68359" y2="66211"/>
                        <a14:foregroundMark x1="82617" y1="71289" x2="64453" y2="62695"/>
                        <a14:foregroundMark x1="45417" y1="59396" x2="35156" y2="57617"/>
                        <a14:foregroundMark x1="64453" y1="62695" x2="51884" y2="60516"/>
                        <a14:foregroundMark x1="45770" y1="66884" x2="45508" y2="66992"/>
                        <a14:foregroundMark x1="63477" y1="59570" x2="55204" y2="62987"/>
                        <a14:foregroundMark x1="49315" y1="70366" x2="54102" y2="74609"/>
                        <a14:foregroundMark x1="45508" y1="66992" x2="45634" y2="67104"/>
                        <a14:foregroundMark x1="70117" y1="80273" x2="32031" y2="77734"/>
                        <a14:foregroundMark x1="32031" y1="77734" x2="42773" y2="82617"/>
                        <a14:foregroundMark x1="74414" y1="86523" x2="56836" y2="85547"/>
                        <a14:foregroundMark x1="65430" y1="77930" x2="33203" y2="76953"/>
                        <a14:foregroundMark x1="33398" y1="76953" x2="25195" y2="81250"/>
                        <a14:foregroundMark x1="40430" y1="79688" x2="27539" y2="79297"/>
                        <a14:foregroundMark x1="32031" y1="75977" x2="21875" y2="79297"/>
                        <a14:foregroundMark x1="20898" y1="67578" x2="15234" y2="76172"/>
                        <a14:foregroundMark x1="25391" y1="64648" x2="22461" y2="77539"/>
                        <a14:foregroundMark x1="22461" y1="70703" x2="20117" y2="78516"/>
                        <a14:backgroundMark x1="50781" y1="59375" x2="50781" y2="59375"/>
                        <a14:backgroundMark x1="48438" y1="58008" x2="49805" y2="61328"/>
                        <a14:backgroundMark x1="47461" y1="67383" x2="54492" y2="66602"/>
                        <a14:backgroundMark x1="47070" y1="66211" x2="54102" y2="66602"/>
                        <a14:backgroundMark x1="45703" y1="66992" x2="53711" y2="66602"/>
                        <a14:backgroundMark x1="46484" y1="66992" x2="56445" y2="68359"/>
                        <a14:backgroundMark x1="48828" y1="67383" x2="57031" y2="67383"/>
                        <a14:backgroundMark x1="50781" y1="66602" x2="57031" y2="65039"/>
                        <a14:backgroundMark x1="46484" y1="66992" x2="58008" y2="660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649" y="1754778"/>
            <a:ext cx="1408255" cy="1408255"/>
          </a:xfrm>
          <a:prstGeom prst="rect">
            <a:avLst/>
          </a:prstGeom>
          <a:noFill/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81E3348-A542-D248-88DC-FA661536D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44" y="1707318"/>
            <a:ext cx="1125761" cy="1125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5EC10-4C6F-D9E6-0C3D-66C6B1749259}"/>
              </a:ext>
            </a:extLst>
          </p:cNvPr>
          <p:cNvSpPr txBox="1"/>
          <p:nvPr/>
        </p:nvSpPr>
        <p:spPr>
          <a:xfrm>
            <a:off x="6053171" y="2932041"/>
            <a:ext cx="207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암호화폐 거래소</a:t>
            </a: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2FEC2B8A-6AFD-5FFA-5A12-0656D11280D8}"/>
              </a:ext>
            </a:extLst>
          </p:cNvPr>
          <p:cNvCxnSpPr>
            <a:cxnSpLocks/>
          </p:cNvCxnSpPr>
          <p:nvPr/>
        </p:nvCxnSpPr>
        <p:spPr>
          <a:xfrm>
            <a:off x="3634832" y="2328012"/>
            <a:ext cx="2251618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2F7146-EFA7-DFA4-36A9-F4F41CC6525B}"/>
              </a:ext>
            </a:extLst>
          </p:cNvPr>
          <p:cNvSpPr txBox="1"/>
          <p:nvPr/>
        </p:nvSpPr>
        <p:spPr>
          <a:xfrm>
            <a:off x="2990933" y="1821682"/>
            <a:ext cx="344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“</a:t>
            </a:r>
            <a:r>
              <a:rPr lang="ko-KR" altLang="en-US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비트코인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 계좌 발급해줘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”</a:t>
            </a:r>
            <a:endParaRPr lang="ko-KR" altLang="en-US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4D21D724-82C7-015D-6A49-5AD854D63B58}"/>
              </a:ext>
            </a:extLst>
          </p:cNvPr>
          <p:cNvCxnSpPr>
            <a:cxnSpLocks/>
          </p:cNvCxnSpPr>
          <p:nvPr/>
        </p:nvCxnSpPr>
        <p:spPr>
          <a:xfrm flipH="1">
            <a:off x="3598385" y="2628719"/>
            <a:ext cx="2288065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73D0BA-5CAD-F1B0-7C5E-2EAAD655568A}"/>
              </a:ext>
            </a:extLst>
          </p:cNvPr>
          <p:cNvSpPr txBox="1"/>
          <p:nvPr/>
        </p:nvSpPr>
        <p:spPr>
          <a:xfrm>
            <a:off x="3634832" y="2727519"/>
            <a:ext cx="228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“</a:t>
            </a:r>
            <a:r>
              <a:rPr lang="ko-KR" altLang="en-US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ㅇㅋ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“</a:t>
            </a:r>
            <a:endParaRPr lang="ko-KR" altLang="en-US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8255F3C-0339-4604-9FFE-39CE9AA99501}"/>
              </a:ext>
            </a:extLst>
          </p:cNvPr>
          <p:cNvSpPr/>
          <p:nvPr/>
        </p:nvSpPr>
        <p:spPr>
          <a:xfrm>
            <a:off x="5673570" y="340033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1234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0BTC</a:t>
            </a: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B48978B-3787-7DC6-A920-DAF9B477A8AC}"/>
              </a:ext>
            </a:extLst>
          </p:cNvPr>
          <p:cNvSpPr/>
          <p:nvPr/>
        </p:nvSpPr>
        <p:spPr>
          <a:xfrm>
            <a:off x="1480941" y="340306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</a:t>
            </a:r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개인계좌</a:t>
            </a:r>
            <a:endParaRPr lang="en-US" altLang="ko-KR" dirty="0">
              <a:solidFill>
                <a:schemeClr val="tx1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10BTC</a:t>
            </a: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47E857F-F50E-BBCF-3D70-E618508E1AE8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사용자는 암호화폐 입금을 위해서 </a:t>
            </a:r>
            <a:r>
              <a:rPr lang="ko-KR" altLang="en-US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비트코인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 계좌를 발급 받아야 한다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999F2B-5BEE-92B0-7799-807135FA0CCF}"/>
              </a:ext>
            </a:extLst>
          </p:cNvPr>
          <p:cNvSpPr txBox="1"/>
          <p:nvPr/>
        </p:nvSpPr>
        <p:spPr>
          <a:xfrm>
            <a:off x="2324100" y="2932041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사용자</a:t>
            </a:r>
          </a:p>
        </p:txBody>
      </p:sp>
    </p:spTree>
    <p:extLst>
      <p:ext uri="{BB962C8B-B14F-4D97-AF65-F5344CB8AC3E}">
        <p14:creationId xmlns:p14="http://schemas.microsoft.com/office/powerpoint/2010/main" val="2372077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26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5D04781-C226-7B3F-D0B2-08C30B2B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43945" x2="57031" y2="26367"/>
                        <a14:foregroundMark x1="57031" y1="26367" x2="49805" y2="28320"/>
                        <a14:foregroundMark x1="61328" y1="33594" x2="37500" y2="31055"/>
                        <a14:foregroundMark x1="37500" y1="31055" x2="40430" y2="30078"/>
                        <a14:foregroundMark x1="60742" y1="32031" x2="54688" y2="30273"/>
                        <a14:foregroundMark x1="66992" y1="26953" x2="41797" y2="20508"/>
                        <a14:foregroundMark x1="41797" y1="20508" x2="35742" y2="43750"/>
                        <a14:foregroundMark x1="35742" y1="43750" x2="59766" y2="33984"/>
                        <a14:foregroundMark x1="59766" y1="33984" x2="42383" y2="30078"/>
                        <a14:foregroundMark x1="64063" y1="18750" x2="40039" y2="23047"/>
                        <a14:foregroundMark x1="40039" y1="23047" x2="28125" y2="48828"/>
                        <a14:foregroundMark x1="28125" y1="48828" x2="67578" y2="42578"/>
                        <a14:foregroundMark x1="67578" y1="42578" x2="45703" y2="19336"/>
                        <a14:foregroundMark x1="25391" y1="49023" x2="32227" y2="73047"/>
                        <a14:foregroundMark x1="32227" y1="73047" x2="37500" y2="50000"/>
                        <a14:foregroundMark x1="37500" y1="50000" x2="34375" y2="49414"/>
                        <a14:foregroundMark x1="71094" y1="50977" x2="67383" y2="72461"/>
                        <a14:foregroundMark x1="67383" y1="72461" x2="74023" y2="51953"/>
                        <a14:foregroundMark x1="74023" y1="51953" x2="70313" y2="50586"/>
                        <a14:foregroundMark x1="78711" y1="56250" x2="82031" y2="61719"/>
                        <a14:foregroundMark x1="81055" y1="72266" x2="68359" y2="66211"/>
                        <a14:foregroundMark x1="82617" y1="71289" x2="64453" y2="62695"/>
                        <a14:foregroundMark x1="45417" y1="59396" x2="35156" y2="57617"/>
                        <a14:foregroundMark x1="64453" y1="62695" x2="51884" y2="60516"/>
                        <a14:foregroundMark x1="45770" y1="66884" x2="45508" y2="66992"/>
                        <a14:foregroundMark x1="63477" y1="59570" x2="55204" y2="62987"/>
                        <a14:foregroundMark x1="49315" y1="70366" x2="54102" y2="74609"/>
                        <a14:foregroundMark x1="45508" y1="66992" x2="45634" y2="67104"/>
                        <a14:foregroundMark x1="70117" y1="80273" x2="32031" y2="77734"/>
                        <a14:foregroundMark x1="32031" y1="77734" x2="42773" y2="82617"/>
                        <a14:foregroundMark x1="74414" y1="86523" x2="56836" y2="85547"/>
                        <a14:foregroundMark x1="65430" y1="77930" x2="33203" y2="76953"/>
                        <a14:foregroundMark x1="33398" y1="76953" x2="25195" y2="81250"/>
                        <a14:foregroundMark x1="40430" y1="79688" x2="27539" y2="79297"/>
                        <a14:foregroundMark x1="32031" y1="75977" x2="21875" y2="79297"/>
                        <a14:foregroundMark x1="20898" y1="67578" x2="15234" y2="76172"/>
                        <a14:foregroundMark x1="25391" y1="64648" x2="22461" y2="77539"/>
                        <a14:foregroundMark x1="22461" y1="70703" x2="20117" y2="78516"/>
                        <a14:backgroundMark x1="50781" y1="59375" x2="50781" y2="59375"/>
                        <a14:backgroundMark x1="48438" y1="58008" x2="49805" y2="61328"/>
                        <a14:backgroundMark x1="47461" y1="67383" x2="54492" y2="66602"/>
                        <a14:backgroundMark x1="47070" y1="66211" x2="54102" y2="66602"/>
                        <a14:backgroundMark x1="45703" y1="66992" x2="53711" y2="66602"/>
                        <a14:backgroundMark x1="46484" y1="66992" x2="56445" y2="68359"/>
                        <a14:backgroundMark x1="48828" y1="67383" x2="57031" y2="67383"/>
                        <a14:backgroundMark x1="50781" y1="66602" x2="57031" y2="65039"/>
                        <a14:backgroundMark x1="46484" y1="66992" x2="58008" y2="660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649" y="1754778"/>
            <a:ext cx="1408255" cy="1408255"/>
          </a:xfrm>
          <a:prstGeom prst="rect">
            <a:avLst/>
          </a:prstGeom>
          <a:noFill/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81E3348-A542-D248-88DC-FA661536D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44" y="1707318"/>
            <a:ext cx="1125761" cy="1125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5EC10-4C6F-D9E6-0C3D-66C6B1749259}"/>
              </a:ext>
            </a:extLst>
          </p:cNvPr>
          <p:cNvSpPr txBox="1"/>
          <p:nvPr/>
        </p:nvSpPr>
        <p:spPr>
          <a:xfrm>
            <a:off x="6053171" y="2932041"/>
            <a:ext cx="207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암호화폐 거래소</a:t>
            </a: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2FEC2B8A-6AFD-5FFA-5A12-0656D11280D8}"/>
              </a:ext>
            </a:extLst>
          </p:cNvPr>
          <p:cNvCxnSpPr>
            <a:cxnSpLocks/>
          </p:cNvCxnSpPr>
          <p:nvPr/>
        </p:nvCxnSpPr>
        <p:spPr>
          <a:xfrm>
            <a:off x="3634832" y="2328012"/>
            <a:ext cx="2251618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2F7146-EFA7-DFA4-36A9-F4F41CC6525B}"/>
              </a:ext>
            </a:extLst>
          </p:cNvPr>
          <p:cNvSpPr txBox="1"/>
          <p:nvPr/>
        </p:nvSpPr>
        <p:spPr>
          <a:xfrm>
            <a:off x="2990933" y="1821682"/>
            <a:ext cx="344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“</a:t>
            </a:r>
            <a:r>
              <a:rPr lang="ko-KR" altLang="en-US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비트코인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 계좌 발급해줘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”</a:t>
            </a:r>
            <a:endParaRPr lang="ko-KR" altLang="en-US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4D21D724-82C7-015D-6A49-5AD854D63B58}"/>
              </a:ext>
            </a:extLst>
          </p:cNvPr>
          <p:cNvCxnSpPr>
            <a:cxnSpLocks/>
          </p:cNvCxnSpPr>
          <p:nvPr/>
        </p:nvCxnSpPr>
        <p:spPr>
          <a:xfrm flipH="1">
            <a:off x="3598385" y="2628719"/>
            <a:ext cx="2288065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73D0BA-5CAD-F1B0-7C5E-2EAAD655568A}"/>
              </a:ext>
            </a:extLst>
          </p:cNvPr>
          <p:cNvSpPr txBox="1"/>
          <p:nvPr/>
        </p:nvSpPr>
        <p:spPr>
          <a:xfrm>
            <a:off x="3634832" y="2727519"/>
            <a:ext cx="228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“</a:t>
            </a:r>
            <a:r>
              <a:rPr lang="ko-KR" altLang="en-US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ㅇㅋ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“</a:t>
            </a:r>
            <a:endParaRPr lang="ko-KR" altLang="en-US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8255F3C-0339-4604-9FFE-39CE9AA99501}"/>
              </a:ext>
            </a:extLst>
          </p:cNvPr>
          <p:cNvSpPr/>
          <p:nvPr/>
        </p:nvSpPr>
        <p:spPr>
          <a:xfrm>
            <a:off x="5673570" y="340033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1234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0BTC</a:t>
            </a: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B48978B-3787-7DC6-A920-DAF9B477A8AC}"/>
              </a:ext>
            </a:extLst>
          </p:cNvPr>
          <p:cNvSpPr/>
          <p:nvPr/>
        </p:nvSpPr>
        <p:spPr>
          <a:xfrm>
            <a:off x="1480941" y="340306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</a:t>
            </a:r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개인계좌</a:t>
            </a:r>
            <a:endParaRPr lang="en-US" altLang="ko-KR" dirty="0">
              <a:solidFill>
                <a:schemeClr val="tx1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10BTC</a:t>
            </a: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47E857F-F50E-BBCF-3D70-E618508E1AE8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사용자는 암호화폐 입금을 위해서 </a:t>
            </a:r>
            <a:r>
              <a:rPr lang="ko-KR" altLang="en-US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비트코인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 계좌를 발급 받아야 한다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999F2B-5BEE-92B0-7799-807135FA0CCF}"/>
              </a:ext>
            </a:extLst>
          </p:cNvPr>
          <p:cNvSpPr txBox="1"/>
          <p:nvPr/>
        </p:nvSpPr>
        <p:spPr>
          <a:xfrm>
            <a:off x="2324100" y="2932041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사용자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9C3B881-DC83-FA75-70BF-B1B06D2A2DA6}"/>
              </a:ext>
            </a:extLst>
          </p:cNvPr>
          <p:cNvSpPr/>
          <p:nvPr/>
        </p:nvSpPr>
        <p:spPr>
          <a:xfrm>
            <a:off x="212761" y="1291947"/>
            <a:ext cx="11778053" cy="5321138"/>
          </a:xfrm>
          <a:prstGeom prst="rect">
            <a:avLst/>
          </a:prstGeom>
          <a:solidFill>
            <a:schemeClr val="tx2">
              <a:lumMod val="75000"/>
              <a:lumOff val="25000"/>
              <a:alpha val="43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1F3D728-156A-2652-7BF8-89F56D25C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008" y="1320052"/>
            <a:ext cx="5031767" cy="5293033"/>
          </a:xfrm>
          <a:prstGeom prst="rect">
            <a:avLst/>
          </a:prstGeom>
          <a:ln>
            <a:solidFill>
              <a:srgbClr val="675FD1"/>
            </a:solidFill>
          </a:ln>
        </p:spPr>
      </p:pic>
    </p:spTree>
    <p:extLst>
      <p:ext uri="{BB962C8B-B14F-4D97-AF65-F5344CB8AC3E}">
        <p14:creationId xmlns:p14="http://schemas.microsoft.com/office/powerpoint/2010/main" val="4236632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27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5D04781-C226-7B3F-D0B2-08C30B2B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43945" x2="57031" y2="26367"/>
                        <a14:foregroundMark x1="57031" y1="26367" x2="49805" y2="28320"/>
                        <a14:foregroundMark x1="61328" y1="33594" x2="37500" y2="31055"/>
                        <a14:foregroundMark x1="37500" y1="31055" x2="40430" y2="30078"/>
                        <a14:foregroundMark x1="60742" y1="32031" x2="54688" y2="30273"/>
                        <a14:foregroundMark x1="66992" y1="26953" x2="41797" y2="20508"/>
                        <a14:foregroundMark x1="41797" y1="20508" x2="35742" y2="43750"/>
                        <a14:foregroundMark x1="35742" y1="43750" x2="59766" y2="33984"/>
                        <a14:foregroundMark x1="59766" y1="33984" x2="42383" y2="30078"/>
                        <a14:foregroundMark x1="64063" y1="18750" x2="40039" y2="23047"/>
                        <a14:foregroundMark x1="40039" y1="23047" x2="28125" y2="48828"/>
                        <a14:foregroundMark x1="28125" y1="48828" x2="67578" y2="42578"/>
                        <a14:foregroundMark x1="67578" y1="42578" x2="45703" y2="19336"/>
                        <a14:foregroundMark x1="25391" y1="49023" x2="32227" y2="73047"/>
                        <a14:foregroundMark x1="32227" y1="73047" x2="37500" y2="50000"/>
                        <a14:foregroundMark x1="37500" y1="50000" x2="34375" y2="49414"/>
                        <a14:foregroundMark x1="71094" y1="50977" x2="67383" y2="72461"/>
                        <a14:foregroundMark x1="67383" y1="72461" x2="74023" y2="51953"/>
                        <a14:foregroundMark x1="74023" y1="51953" x2="70313" y2="50586"/>
                        <a14:foregroundMark x1="78711" y1="56250" x2="82031" y2="61719"/>
                        <a14:foregroundMark x1="81055" y1="72266" x2="68359" y2="66211"/>
                        <a14:foregroundMark x1="82617" y1="71289" x2="64453" y2="62695"/>
                        <a14:foregroundMark x1="45417" y1="59396" x2="35156" y2="57617"/>
                        <a14:foregroundMark x1="64453" y1="62695" x2="51884" y2="60516"/>
                        <a14:foregroundMark x1="45770" y1="66884" x2="45508" y2="66992"/>
                        <a14:foregroundMark x1="63477" y1="59570" x2="55204" y2="62987"/>
                        <a14:foregroundMark x1="49315" y1="70366" x2="54102" y2="74609"/>
                        <a14:foregroundMark x1="45508" y1="66992" x2="45634" y2="67104"/>
                        <a14:foregroundMark x1="70117" y1="80273" x2="32031" y2="77734"/>
                        <a14:foregroundMark x1="32031" y1="77734" x2="42773" y2="82617"/>
                        <a14:foregroundMark x1="74414" y1="86523" x2="56836" y2="85547"/>
                        <a14:foregroundMark x1="65430" y1="77930" x2="33203" y2="76953"/>
                        <a14:foregroundMark x1="33398" y1="76953" x2="25195" y2="81250"/>
                        <a14:foregroundMark x1="40430" y1="79688" x2="27539" y2="79297"/>
                        <a14:foregroundMark x1="32031" y1="75977" x2="21875" y2="79297"/>
                        <a14:foregroundMark x1="20898" y1="67578" x2="15234" y2="76172"/>
                        <a14:foregroundMark x1="25391" y1="64648" x2="22461" y2="77539"/>
                        <a14:foregroundMark x1="22461" y1="70703" x2="20117" y2="78516"/>
                        <a14:backgroundMark x1="50781" y1="59375" x2="50781" y2="59375"/>
                        <a14:backgroundMark x1="48438" y1="58008" x2="49805" y2="61328"/>
                        <a14:backgroundMark x1="47461" y1="67383" x2="54492" y2="66602"/>
                        <a14:backgroundMark x1="47070" y1="66211" x2="54102" y2="66602"/>
                        <a14:backgroundMark x1="45703" y1="66992" x2="53711" y2="66602"/>
                        <a14:backgroundMark x1="46484" y1="66992" x2="56445" y2="68359"/>
                        <a14:backgroundMark x1="48828" y1="67383" x2="57031" y2="67383"/>
                        <a14:backgroundMark x1="50781" y1="66602" x2="57031" y2="65039"/>
                        <a14:backgroundMark x1="46484" y1="66992" x2="58008" y2="660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649" y="1754778"/>
            <a:ext cx="1408255" cy="1408255"/>
          </a:xfrm>
          <a:prstGeom prst="rect">
            <a:avLst/>
          </a:prstGeom>
          <a:noFill/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81E3348-A542-D248-88DC-FA661536D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44" y="1707318"/>
            <a:ext cx="1125761" cy="1125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5EC10-4C6F-D9E6-0C3D-66C6B1749259}"/>
              </a:ext>
            </a:extLst>
          </p:cNvPr>
          <p:cNvSpPr txBox="1"/>
          <p:nvPr/>
        </p:nvSpPr>
        <p:spPr>
          <a:xfrm>
            <a:off x="6053171" y="2932041"/>
            <a:ext cx="207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암호화폐 거래소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8255F3C-0339-4604-9FFE-39CE9AA99501}"/>
              </a:ext>
            </a:extLst>
          </p:cNvPr>
          <p:cNvSpPr/>
          <p:nvPr/>
        </p:nvSpPr>
        <p:spPr>
          <a:xfrm>
            <a:off x="5673570" y="340033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1234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10BTC</a:t>
            </a: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B48978B-3787-7DC6-A920-DAF9B477A8AC}"/>
              </a:ext>
            </a:extLst>
          </p:cNvPr>
          <p:cNvSpPr/>
          <p:nvPr/>
        </p:nvSpPr>
        <p:spPr>
          <a:xfrm>
            <a:off x="1480941" y="340306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</a:t>
            </a:r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개인계좌</a:t>
            </a:r>
            <a:endParaRPr lang="en-US" altLang="ko-KR" dirty="0">
              <a:solidFill>
                <a:schemeClr val="tx1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0BTC</a:t>
            </a: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47E857F-F50E-BBCF-3D70-E618508E1AE8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사용자가 발급받은 계좌로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가지고 있는 암호화폐를 송금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999F2B-5BEE-92B0-7799-807135FA0CCF}"/>
              </a:ext>
            </a:extLst>
          </p:cNvPr>
          <p:cNvSpPr txBox="1"/>
          <p:nvPr/>
        </p:nvSpPr>
        <p:spPr>
          <a:xfrm>
            <a:off x="2324100" y="2932041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사용자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64A71-7F76-0296-177D-7E0D094D0B31}"/>
              </a:ext>
            </a:extLst>
          </p:cNvPr>
          <p:cNvSpPr txBox="1"/>
          <p:nvPr/>
        </p:nvSpPr>
        <p:spPr>
          <a:xfrm>
            <a:off x="3236400" y="4803330"/>
            <a:ext cx="344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10BTC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송금</a:t>
            </a:r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8482388E-A936-7DDA-5FB9-9A845C72E588}"/>
              </a:ext>
            </a:extLst>
          </p:cNvPr>
          <p:cNvSpPr/>
          <p:nvPr/>
        </p:nvSpPr>
        <p:spPr>
          <a:xfrm>
            <a:off x="4630249" y="4393025"/>
            <a:ext cx="656378" cy="410215"/>
          </a:xfrm>
          <a:prstGeom prst="rightArrow">
            <a:avLst/>
          </a:prstGeom>
          <a:solidFill>
            <a:srgbClr val="FE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295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28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5D04781-C226-7B3F-D0B2-08C30B2B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43945" x2="57031" y2="26367"/>
                        <a14:foregroundMark x1="57031" y1="26367" x2="49805" y2="28320"/>
                        <a14:foregroundMark x1="61328" y1="33594" x2="37500" y2="31055"/>
                        <a14:foregroundMark x1="37500" y1="31055" x2="40430" y2="30078"/>
                        <a14:foregroundMark x1="60742" y1="32031" x2="54688" y2="30273"/>
                        <a14:foregroundMark x1="66992" y1="26953" x2="41797" y2="20508"/>
                        <a14:foregroundMark x1="41797" y1="20508" x2="35742" y2="43750"/>
                        <a14:foregroundMark x1="35742" y1="43750" x2="59766" y2="33984"/>
                        <a14:foregroundMark x1="59766" y1="33984" x2="42383" y2="30078"/>
                        <a14:foregroundMark x1="64063" y1="18750" x2="40039" y2="23047"/>
                        <a14:foregroundMark x1="40039" y1="23047" x2="28125" y2="48828"/>
                        <a14:foregroundMark x1="28125" y1="48828" x2="67578" y2="42578"/>
                        <a14:foregroundMark x1="67578" y1="42578" x2="45703" y2="19336"/>
                        <a14:foregroundMark x1="25391" y1="49023" x2="32227" y2="73047"/>
                        <a14:foregroundMark x1="32227" y1="73047" x2="37500" y2="50000"/>
                        <a14:foregroundMark x1="37500" y1="50000" x2="34375" y2="49414"/>
                        <a14:foregroundMark x1="71094" y1="50977" x2="67383" y2="72461"/>
                        <a14:foregroundMark x1="67383" y1="72461" x2="74023" y2="51953"/>
                        <a14:foregroundMark x1="74023" y1="51953" x2="70313" y2="50586"/>
                        <a14:foregroundMark x1="78711" y1="56250" x2="82031" y2="61719"/>
                        <a14:foregroundMark x1="81055" y1="72266" x2="68359" y2="66211"/>
                        <a14:foregroundMark x1="82617" y1="71289" x2="64453" y2="62695"/>
                        <a14:foregroundMark x1="45417" y1="59396" x2="35156" y2="57617"/>
                        <a14:foregroundMark x1="64453" y1="62695" x2="51884" y2="60516"/>
                        <a14:foregroundMark x1="45770" y1="66884" x2="45508" y2="66992"/>
                        <a14:foregroundMark x1="63477" y1="59570" x2="55204" y2="62987"/>
                        <a14:foregroundMark x1="49315" y1="70366" x2="54102" y2="74609"/>
                        <a14:foregroundMark x1="45508" y1="66992" x2="45634" y2="67104"/>
                        <a14:foregroundMark x1="70117" y1="80273" x2="32031" y2="77734"/>
                        <a14:foregroundMark x1="32031" y1="77734" x2="42773" y2="82617"/>
                        <a14:foregroundMark x1="74414" y1="86523" x2="56836" y2="85547"/>
                        <a14:foregroundMark x1="65430" y1="77930" x2="33203" y2="76953"/>
                        <a14:foregroundMark x1="33398" y1="76953" x2="25195" y2="81250"/>
                        <a14:foregroundMark x1="40430" y1="79688" x2="27539" y2="79297"/>
                        <a14:foregroundMark x1="32031" y1="75977" x2="21875" y2="79297"/>
                        <a14:foregroundMark x1="20898" y1="67578" x2="15234" y2="76172"/>
                        <a14:foregroundMark x1="25391" y1="64648" x2="22461" y2="77539"/>
                        <a14:foregroundMark x1="22461" y1="70703" x2="20117" y2="78516"/>
                        <a14:backgroundMark x1="50781" y1="59375" x2="50781" y2="59375"/>
                        <a14:backgroundMark x1="48438" y1="58008" x2="49805" y2="61328"/>
                        <a14:backgroundMark x1="47461" y1="67383" x2="54492" y2="66602"/>
                        <a14:backgroundMark x1="47070" y1="66211" x2="54102" y2="66602"/>
                        <a14:backgroundMark x1="45703" y1="66992" x2="53711" y2="66602"/>
                        <a14:backgroundMark x1="46484" y1="66992" x2="56445" y2="68359"/>
                        <a14:backgroundMark x1="48828" y1="67383" x2="57031" y2="67383"/>
                        <a14:backgroundMark x1="50781" y1="66602" x2="57031" y2="65039"/>
                        <a14:backgroundMark x1="46484" y1="66992" x2="58008" y2="660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649" y="1754778"/>
            <a:ext cx="1408255" cy="1408255"/>
          </a:xfrm>
          <a:prstGeom prst="rect">
            <a:avLst/>
          </a:prstGeom>
          <a:noFill/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81E3348-A542-D248-88DC-FA661536D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44" y="1707318"/>
            <a:ext cx="1125761" cy="1125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5EC10-4C6F-D9E6-0C3D-66C6B1749259}"/>
              </a:ext>
            </a:extLst>
          </p:cNvPr>
          <p:cNvSpPr txBox="1"/>
          <p:nvPr/>
        </p:nvSpPr>
        <p:spPr>
          <a:xfrm>
            <a:off x="6053171" y="2932041"/>
            <a:ext cx="207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암호화폐 거래소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8255F3C-0339-4604-9FFE-39CE9AA99501}"/>
              </a:ext>
            </a:extLst>
          </p:cNvPr>
          <p:cNvSpPr/>
          <p:nvPr/>
        </p:nvSpPr>
        <p:spPr>
          <a:xfrm>
            <a:off x="5673570" y="340033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1234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10BTC</a:t>
            </a: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B48978B-3787-7DC6-A920-DAF9B477A8AC}"/>
              </a:ext>
            </a:extLst>
          </p:cNvPr>
          <p:cNvSpPr/>
          <p:nvPr/>
        </p:nvSpPr>
        <p:spPr>
          <a:xfrm>
            <a:off x="1480941" y="340306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</a:t>
            </a:r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개인계좌</a:t>
            </a:r>
            <a:endParaRPr lang="en-US" altLang="ko-KR" dirty="0">
              <a:solidFill>
                <a:schemeClr val="tx1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0BTC</a:t>
            </a: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47E857F-F50E-BBCF-3D70-E618508E1AE8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사용자가 발급받은 계좌로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가지고 있는 암호화폐를 송금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999F2B-5BEE-92B0-7799-807135FA0CCF}"/>
              </a:ext>
            </a:extLst>
          </p:cNvPr>
          <p:cNvSpPr txBox="1"/>
          <p:nvPr/>
        </p:nvSpPr>
        <p:spPr>
          <a:xfrm>
            <a:off x="2324100" y="2932041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사용자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64A71-7F76-0296-177D-7E0D094D0B31}"/>
              </a:ext>
            </a:extLst>
          </p:cNvPr>
          <p:cNvSpPr txBox="1"/>
          <p:nvPr/>
        </p:nvSpPr>
        <p:spPr>
          <a:xfrm>
            <a:off x="3236400" y="4803330"/>
            <a:ext cx="344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10BTC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송금</a:t>
            </a:r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8482388E-A936-7DDA-5FB9-9A845C72E588}"/>
              </a:ext>
            </a:extLst>
          </p:cNvPr>
          <p:cNvSpPr/>
          <p:nvPr/>
        </p:nvSpPr>
        <p:spPr>
          <a:xfrm>
            <a:off x="4630249" y="4393025"/>
            <a:ext cx="656378" cy="410215"/>
          </a:xfrm>
          <a:prstGeom prst="rightArrow">
            <a:avLst/>
          </a:prstGeom>
          <a:solidFill>
            <a:srgbClr val="FE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221C69A-BA52-431B-8876-FC458CFBB501}"/>
              </a:ext>
            </a:extLst>
          </p:cNvPr>
          <p:cNvSpPr/>
          <p:nvPr/>
        </p:nvSpPr>
        <p:spPr>
          <a:xfrm>
            <a:off x="212761" y="1291947"/>
            <a:ext cx="11778053" cy="5321138"/>
          </a:xfrm>
          <a:prstGeom prst="rect">
            <a:avLst/>
          </a:prstGeom>
          <a:solidFill>
            <a:schemeClr val="tx2">
              <a:lumMod val="75000"/>
              <a:lumOff val="25000"/>
              <a:alpha val="43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7" name="개체 6">
            <a:extLst>
              <a:ext uri="{FF2B5EF4-FFF2-40B4-BE49-F238E27FC236}">
                <a16:creationId xmlns:a16="http://schemas.microsoft.com/office/drawing/2014/main" id="{BDD40023-EC9C-89A9-F50A-976A305C84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921722"/>
              </p:ext>
            </p:extLst>
          </p:nvPr>
        </p:nvGraphicFramePr>
        <p:xfrm>
          <a:off x="3189014" y="2538791"/>
          <a:ext cx="6145991" cy="2312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3848040" imgH="1447920" progId="PBrush">
                  <p:embed/>
                </p:oleObj>
              </mc:Choice>
              <mc:Fallback>
                <p:oleObj name="Bitmap Image" r:id="rId6" imgW="3848040" imgH="1447920" progId="PBrush">
                  <p:embed/>
                  <p:pic>
                    <p:nvPicPr>
                      <p:cNvPr id="2" name="개체 1">
                        <a:extLst>
                          <a:ext uri="{FF2B5EF4-FFF2-40B4-BE49-F238E27FC236}">
                            <a16:creationId xmlns:a16="http://schemas.microsoft.com/office/drawing/2014/main" id="{B3E51BD4-657D-2393-C781-654469F763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89014" y="2538791"/>
                        <a:ext cx="6145991" cy="2312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8135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29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5D04781-C226-7B3F-D0B2-08C30B2B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43945" x2="57031" y2="26367"/>
                        <a14:foregroundMark x1="57031" y1="26367" x2="49805" y2="28320"/>
                        <a14:foregroundMark x1="61328" y1="33594" x2="37500" y2="31055"/>
                        <a14:foregroundMark x1="37500" y1="31055" x2="40430" y2="30078"/>
                        <a14:foregroundMark x1="60742" y1="32031" x2="54688" y2="30273"/>
                        <a14:foregroundMark x1="66992" y1="26953" x2="41797" y2="20508"/>
                        <a14:foregroundMark x1="41797" y1="20508" x2="35742" y2="43750"/>
                        <a14:foregroundMark x1="35742" y1="43750" x2="59766" y2="33984"/>
                        <a14:foregroundMark x1="59766" y1="33984" x2="42383" y2="30078"/>
                        <a14:foregroundMark x1="64063" y1="18750" x2="40039" y2="23047"/>
                        <a14:foregroundMark x1="40039" y1="23047" x2="28125" y2="48828"/>
                        <a14:foregroundMark x1="28125" y1="48828" x2="67578" y2="42578"/>
                        <a14:foregroundMark x1="67578" y1="42578" x2="45703" y2="19336"/>
                        <a14:foregroundMark x1="25391" y1="49023" x2="32227" y2="73047"/>
                        <a14:foregroundMark x1="32227" y1="73047" x2="37500" y2="50000"/>
                        <a14:foregroundMark x1="37500" y1="50000" x2="34375" y2="49414"/>
                        <a14:foregroundMark x1="71094" y1="50977" x2="67383" y2="72461"/>
                        <a14:foregroundMark x1="67383" y1="72461" x2="74023" y2="51953"/>
                        <a14:foregroundMark x1="74023" y1="51953" x2="70313" y2="50586"/>
                        <a14:foregroundMark x1="78711" y1="56250" x2="82031" y2="61719"/>
                        <a14:foregroundMark x1="81055" y1="72266" x2="68359" y2="66211"/>
                        <a14:foregroundMark x1="82617" y1="71289" x2="64453" y2="62695"/>
                        <a14:foregroundMark x1="45417" y1="59396" x2="35156" y2="57617"/>
                        <a14:foregroundMark x1="64453" y1="62695" x2="51884" y2="60516"/>
                        <a14:foregroundMark x1="45770" y1="66884" x2="45508" y2="66992"/>
                        <a14:foregroundMark x1="63477" y1="59570" x2="55204" y2="62987"/>
                        <a14:foregroundMark x1="49315" y1="70366" x2="54102" y2="74609"/>
                        <a14:foregroundMark x1="45508" y1="66992" x2="45634" y2="67104"/>
                        <a14:foregroundMark x1="70117" y1="80273" x2="32031" y2="77734"/>
                        <a14:foregroundMark x1="32031" y1="77734" x2="42773" y2="82617"/>
                        <a14:foregroundMark x1="74414" y1="86523" x2="56836" y2="85547"/>
                        <a14:foregroundMark x1="65430" y1="77930" x2="33203" y2="76953"/>
                        <a14:foregroundMark x1="33398" y1="76953" x2="25195" y2="81250"/>
                        <a14:foregroundMark x1="40430" y1="79688" x2="27539" y2="79297"/>
                        <a14:foregroundMark x1="32031" y1="75977" x2="21875" y2="79297"/>
                        <a14:foregroundMark x1="20898" y1="67578" x2="15234" y2="76172"/>
                        <a14:foregroundMark x1="25391" y1="64648" x2="22461" y2="77539"/>
                        <a14:foregroundMark x1="22461" y1="70703" x2="20117" y2="78516"/>
                        <a14:backgroundMark x1="50781" y1="59375" x2="50781" y2="59375"/>
                        <a14:backgroundMark x1="48438" y1="58008" x2="49805" y2="61328"/>
                        <a14:backgroundMark x1="47461" y1="67383" x2="54492" y2="66602"/>
                        <a14:backgroundMark x1="47070" y1="66211" x2="54102" y2="66602"/>
                        <a14:backgroundMark x1="45703" y1="66992" x2="53711" y2="66602"/>
                        <a14:backgroundMark x1="46484" y1="66992" x2="56445" y2="68359"/>
                        <a14:backgroundMark x1="48828" y1="67383" x2="57031" y2="67383"/>
                        <a14:backgroundMark x1="50781" y1="66602" x2="57031" y2="65039"/>
                        <a14:backgroundMark x1="46484" y1="66992" x2="58008" y2="660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649" y="1754778"/>
            <a:ext cx="1408255" cy="1408255"/>
          </a:xfrm>
          <a:prstGeom prst="rect">
            <a:avLst/>
          </a:prstGeom>
          <a:noFill/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81E3348-A542-D248-88DC-FA661536D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44" y="1707318"/>
            <a:ext cx="1125761" cy="1125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5EC10-4C6F-D9E6-0C3D-66C6B1749259}"/>
              </a:ext>
            </a:extLst>
          </p:cNvPr>
          <p:cNvSpPr txBox="1"/>
          <p:nvPr/>
        </p:nvSpPr>
        <p:spPr>
          <a:xfrm>
            <a:off x="6053171" y="2932041"/>
            <a:ext cx="207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암호화폐 거래소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8255F3C-0339-4604-9FFE-39CE9AA99501}"/>
              </a:ext>
            </a:extLst>
          </p:cNvPr>
          <p:cNvSpPr/>
          <p:nvPr/>
        </p:nvSpPr>
        <p:spPr>
          <a:xfrm>
            <a:off x="5673570" y="340033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1234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0BTC</a:t>
            </a: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B48978B-3787-7DC6-A920-DAF9B477A8AC}"/>
              </a:ext>
            </a:extLst>
          </p:cNvPr>
          <p:cNvSpPr/>
          <p:nvPr/>
        </p:nvSpPr>
        <p:spPr>
          <a:xfrm>
            <a:off x="1480941" y="340306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</a:t>
            </a:r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개인계좌</a:t>
            </a:r>
            <a:endParaRPr lang="en-US" altLang="ko-KR" dirty="0">
              <a:solidFill>
                <a:schemeClr val="tx1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0BTC</a:t>
            </a: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47E857F-F50E-BBCF-3D70-E618508E1AE8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거래소의 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DB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상에는 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10BTC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라고 표기 후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,</a:t>
            </a: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실제로는 거래소의 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‘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본 계좌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’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에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암호화폐가 옮겨진다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999F2B-5BEE-92B0-7799-807135FA0CCF}"/>
              </a:ext>
            </a:extLst>
          </p:cNvPr>
          <p:cNvSpPr txBox="1"/>
          <p:nvPr/>
        </p:nvSpPr>
        <p:spPr>
          <a:xfrm>
            <a:off x="2324100" y="2932041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사용자</a:t>
            </a: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BB348B56-059A-541A-8F76-7DB2F0298BCD}"/>
              </a:ext>
            </a:extLst>
          </p:cNvPr>
          <p:cNvCxnSpPr>
            <a:cxnSpLocks/>
          </p:cNvCxnSpPr>
          <p:nvPr/>
        </p:nvCxnSpPr>
        <p:spPr>
          <a:xfrm>
            <a:off x="6976809" y="4370743"/>
            <a:ext cx="0" cy="1003897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73CB83-5272-C72A-6A2E-3D7F18DE7C68}"/>
              </a:ext>
            </a:extLst>
          </p:cNvPr>
          <p:cNvSpPr txBox="1"/>
          <p:nvPr/>
        </p:nvSpPr>
        <p:spPr>
          <a:xfrm>
            <a:off x="5673569" y="5577840"/>
            <a:ext cx="267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5678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99999999BTC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3BE33-8D5D-7787-0AD6-F6E4DD4259A8}"/>
              </a:ext>
            </a:extLst>
          </p:cNvPr>
          <p:cNvSpPr txBox="1"/>
          <p:nvPr/>
        </p:nvSpPr>
        <p:spPr>
          <a:xfrm>
            <a:off x="6886174" y="4670791"/>
            <a:ext cx="159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10BTC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송금</a:t>
            </a:r>
          </a:p>
        </p:txBody>
      </p:sp>
    </p:spTree>
    <p:extLst>
      <p:ext uri="{BB962C8B-B14F-4D97-AF65-F5344CB8AC3E}">
        <p14:creationId xmlns:p14="http://schemas.microsoft.com/office/powerpoint/2010/main" val="2196659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슬라이드 번호 개체 틀 2">
            <a:extLst>
              <a:ext uri="{FF2B5EF4-FFF2-40B4-BE49-F238E27FC236}">
                <a16:creationId xmlns:a16="http://schemas.microsoft.com/office/drawing/2014/main" id="{BF3088A0-C321-6F44-BF0C-04DF9CD933AF}"/>
              </a:ext>
            </a:extLst>
          </p:cNvPr>
          <p:cNvSpPr txBox="1">
            <a:spLocks/>
          </p:cNvSpPr>
          <p:nvPr/>
        </p:nvSpPr>
        <p:spPr>
          <a:xfrm>
            <a:off x="5864070" y="6612811"/>
            <a:ext cx="463859" cy="468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90FA77-2E3A-4729-8359-23F76A56584A}" type="slidenum">
              <a:rPr lang="ko-KR" altLang="en-US" sz="1600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3</a:t>
            </a:fld>
            <a:endParaRPr lang="ko-KR" altLang="en-US" sz="16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1DA9097-21F5-8017-7E78-8BA13BBBBE13}"/>
              </a:ext>
            </a:extLst>
          </p:cNvPr>
          <p:cNvSpPr/>
          <p:nvPr/>
        </p:nvSpPr>
        <p:spPr>
          <a:xfrm>
            <a:off x="4079179" y="1812602"/>
            <a:ext cx="4823184" cy="3067309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>
              <a:solidFill>
                <a:srgbClr val="6046F8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275B6BB-BC4A-6675-4000-CE56D7D9AC11}"/>
              </a:ext>
            </a:extLst>
          </p:cNvPr>
          <p:cNvSpPr/>
          <p:nvPr/>
        </p:nvSpPr>
        <p:spPr>
          <a:xfrm>
            <a:off x="3845012" y="1567276"/>
            <a:ext cx="4821901" cy="3118093"/>
          </a:xfrm>
          <a:prstGeom prst="rect">
            <a:avLst/>
          </a:prstGeom>
          <a:solidFill>
            <a:srgbClr val="6046F8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/>
          </a:p>
        </p:txBody>
      </p:sp>
      <p:sp>
        <p:nvSpPr>
          <p:cNvPr id="20" name="텍스트 상자 10">
            <a:extLst>
              <a:ext uri="{FF2B5EF4-FFF2-40B4-BE49-F238E27FC236}">
                <a16:creationId xmlns:a16="http://schemas.microsoft.com/office/drawing/2014/main" id="{1F01BA68-FEDB-3408-9255-AF16F3F0D83C}"/>
              </a:ext>
            </a:extLst>
          </p:cNvPr>
          <p:cNvSpPr txBox="1"/>
          <p:nvPr/>
        </p:nvSpPr>
        <p:spPr>
          <a:xfrm>
            <a:off x="4215804" y="2737067"/>
            <a:ext cx="1494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6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01</a:t>
            </a:r>
            <a:endParaRPr kumimoji="1" lang="ko-KR" altLang="en-US" sz="6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21" name="텍스트 상자 11">
            <a:extLst>
              <a:ext uri="{FF2B5EF4-FFF2-40B4-BE49-F238E27FC236}">
                <a16:creationId xmlns:a16="http://schemas.microsoft.com/office/drawing/2014/main" id="{388D7177-12F3-BD0D-8B0E-F0E8F1B5B89C}"/>
              </a:ext>
            </a:extLst>
          </p:cNvPr>
          <p:cNvSpPr txBox="1"/>
          <p:nvPr/>
        </p:nvSpPr>
        <p:spPr>
          <a:xfrm>
            <a:off x="5284073" y="2890955"/>
            <a:ext cx="2674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Review</a:t>
            </a:r>
            <a:endParaRPr kumimoji="1" lang="ko-KR" altLang="en-US" sz="4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1180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30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5D04781-C226-7B3F-D0B2-08C30B2B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000" y1="43945" x2="57031" y2="26367"/>
                        <a14:foregroundMark x1="57031" y1="26367" x2="49805" y2="28320"/>
                        <a14:foregroundMark x1="61328" y1="33594" x2="37500" y2="31055"/>
                        <a14:foregroundMark x1="37500" y1="31055" x2="40430" y2="30078"/>
                        <a14:foregroundMark x1="60742" y1="32031" x2="54688" y2="30273"/>
                        <a14:foregroundMark x1="66992" y1="26953" x2="41797" y2="20508"/>
                        <a14:foregroundMark x1="41797" y1="20508" x2="35742" y2="43750"/>
                        <a14:foregroundMark x1="35742" y1="43750" x2="59766" y2="33984"/>
                        <a14:foregroundMark x1="59766" y1="33984" x2="42383" y2="30078"/>
                        <a14:foregroundMark x1="64063" y1="18750" x2="40039" y2="23047"/>
                        <a14:foregroundMark x1="40039" y1="23047" x2="28125" y2="48828"/>
                        <a14:foregroundMark x1="28125" y1="48828" x2="67578" y2="42578"/>
                        <a14:foregroundMark x1="67578" y1="42578" x2="45703" y2="19336"/>
                        <a14:foregroundMark x1="25391" y1="49023" x2="32227" y2="73047"/>
                        <a14:foregroundMark x1="32227" y1="73047" x2="37500" y2="50000"/>
                        <a14:foregroundMark x1="37500" y1="50000" x2="34375" y2="49414"/>
                        <a14:foregroundMark x1="71094" y1="50977" x2="67383" y2="72461"/>
                        <a14:foregroundMark x1="67383" y1="72461" x2="74023" y2="51953"/>
                        <a14:foregroundMark x1="74023" y1="51953" x2="70313" y2="50586"/>
                        <a14:foregroundMark x1="78711" y1="56250" x2="82031" y2="61719"/>
                        <a14:foregroundMark x1="81055" y1="72266" x2="68359" y2="66211"/>
                        <a14:foregroundMark x1="82617" y1="71289" x2="64453" y2="62695"/>
                        <a14:foregroundMark x1="45417" y1="59396" x2="35156" y2="57617"/>
                        <a14:foregroundMark x1="64453" y1="62695" x2="51884" y2="60516"/>
                        <a14:foregroundMark x1="45770" y1="66884" x2="45508" y2="66992"/>
                        <a14:foregroundMark x1="63477" y1="59570" x2="55204" y2="62987"/>
                        <a14:foregroundMark x1="49315" y1="70366" x2="54102" y2="74609"/>
                        <a14:foregroundMark x1="45508" y1="66992" x2="45634" y2="67104"/>
                        <a14:foregroundMark x1="70117" y1="80273" x2="32031" y2="77734"/>
                        <a14:foregroundMark x1="32031" y1="77734" x2="42773" y2="82617"/>
                        <a14:foregroundMark x1="74414" y1="86523" x2="56836" y2="85547"/>
                        <a14:foregroundMark x1="65430" y1="77930" x2="33203" y2="76953"/>
                        <a14:foregroundMark x1="33398" y1="76953" x2="25195" y2="81250"/>
                        <a14:foregroundMark x1="40430" y1="79688" x2="27539" y2="79297"/>
                        <a14:foregroundMark x1="32031" y1="75977" x2="21875" y2="79297"/>
                        <a14:foregroundMark x1="20898" y1="67578" x2="15234" y2="76172"/>
                        <a14:foregroundMark x1="25391" y1="64648" x2="22461" y2="77539"/>
                        <a14:foregroundMark x1="22461" y1="70703" x2="20117" y2="78516"/>
                        <a14:backgroundMark x1="50781" y1="59375" x2="50781" y2="59375"/>
                        <a14:backgroundMark x1="48438" y1="58008" x2="49805" y2="61328"/>
                        <a14:backgroundMark x1="47461" y1="67383" x2="54492" y2="66602"/>
                        <a14:backgroundMark x1="47070" y1="66211" x2="54102" y2="66602"/>
                        <a14:backgroundMark x1="45703" y1="66992" x2="53711" y2="66602"/>
                        <a14:backgroundMark x1="46484" y1="66992" x2="56445" y2="68359"/>
                        <a14:backgroundMark x1="48828" y1="67383" x2="57031" y2="67383"/>
                        <a14:backgroundMark x1="50781" y1="66602" x2="57031" y2="65039"/>
                        <a14:backgroundMark x1="46484" y1="66992" x2="58008" y2="660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649" y="1754778"/>
            <a:ext cx="1408255" cy="1408255"/>
          </a:xfrm>
          <a:prstGeom prst="rect">
            <a:avLst/>
          </a:prstGeom>
          <a:noFill/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81E3348-A542-D248-88DC-FA661536D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44" y="1707318"/>
            <a:ext cx="1125761" cy="1125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5EC10-4C6F-D9E6-0C3D-66C6B1749259}"/>
              </a:ext>
            </a:extLst>
          </p:cNvPr>
          <p:cNvSpPr txBox="1"/>
          <p:nvPr/>
        </p:nvSpPr>
        <p:spPr>
          <a:xfrm>
            <a:off x="6053171" y="2932041"/>
            <a:ext cx="207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암호화폐 거래소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8255F3C-0339-4604-9FFE-39CE9AA99501}"/>
              </a:ext>
            </a:extLst>
          </p:cNvPr>
          <p:cNvSpPr/>
          <p:nvPr/>
        </p:nvSpPr>
        <p:spPr>
          <a:xfrm>
            <a:off x="5673570" y="340033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1234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0BTC</a:t>
            </a: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B48978B-3787-7DC6-A920-DAF9B477A8AC}"/>
              </a:ext>
            </a:extLst>
          </p:cNvPr>
          <p:cNvSpPr/>
          <p:nvPr/>
        </p:nvSpPr>
        <p:spPr>
          <a:xfrm>
            <a:off x="1480941" y="3403065"/>
            <a:ext cx="2670330" cy="2910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</a:t>
            </a:r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개인계좌</a:t>
            </a:r>
            <a:endParaRPr lang="en-US" altLang="ko-KR" dirty="0">
              <a:solidFill>
                <a:schemeClr val="tx1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0BTC</a:t>
            </a: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47E857F-F50E-BBCF-3D70-E618508E1AE8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이 때문에 특정 계좌주소에 돈이 많이 쌓이는 현상이 발생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999F2B-5BEE-92B0-7799-807135FA0CCF}"/>
              </a:ext>
            </a:extLst>
          </p:cNvPr>
          <p:cNvSpPr txBox="1"/>
          <p:nvPr/>
        </p:nvSpPr>
        <p:spPr>
          <a:xfrm>
            <a:off x="2324100" y="2932041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사용자</a:t>
            </a: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BB348B56-059A-541A-8F76-7DB2F0298BCD}"/>
              </a:ext>
            </a:extLst>
          </p:cNvPr>
          <p:cNvCxnSpPr>
            <a:cxnSpLocks/>
          </p:cNvCxnSpPr>
          <p:nvPr/>
        </p:nvCxnSpPr>
        <p:spPr>
          <a:xfrm>
            <a:off x="6976809" y="4370743"/>
            <a:ext cx="0" cy="1003897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73CB83-5272-C72A-6A2E-3D7F18DE7C68}"/>
              </a:ext>
            </a:extLst>
          </p:cNvPr>
          <p:cNvSpPr txBox="1"/>
          <p:nvPr/>
        </p:nvSpPr>
        <p:spPr>
          <a:xfrm>
            <a:off x="5673569" y="5577840"/>
            <a:ext cx="267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계좌주소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5678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잔액 </a:t>
            </a:r>
            <a:r>
              <a:rPr lang="en-US" altLang="ko-KR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: 99999999BTC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3BE33-8D5D-7787-0AD6-F6E4DD4259A8}"/>
              </a:ext>
            </a:extLst>
          </p:cNvPr>
          <p:cNvSpPr txBox="1"/>
          <p:nvPr/>
        </p:nvSpPr>
        <p:spPr>
          <a:xfrm>
            <a:off x="6886174" y="4670791"/>
            <a:ext cx="159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10BTC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송금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B05FCC1-C844-4DDD-9334-913415D34720}"/>
              </a:ext>
            </a:extLst>
          </p:cNvPr>
          <p:cNvSpPr/>
          <p:nvPr/>
        </p:nvSpPr>
        <p:spPr>
          <a:xfrm>
            <a:off x="5683093" y="5553893"/>
            <a:ext cx="2670326" cy="7566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19067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31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102E052-D5D2-CDA3-A215-1B3E43013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46" y="2397608"/>
            <a:ext cx="11400508" cy="35055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79C56E-8CF9-CA45-3C5C-D5D32D9601B9}"/>
              </a:ext>
            </a:extLst>
          </p:cNvPr>
          <p:cNvSpPr txBox="1"/>
          <p:nvPr/>
        </p:nvSpPr>
        <p:spPr>
          <a:xfrm>
            <a:off x="212762" y="1660933"/>
            <a:ext cx="1176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Bitinfocharts</a:t>
            </a:r>
            <a:endParaRPr lang="en-US" altLang="ko-KR" sz="24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3509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32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102E052-D5D2-CDA3-A215-1B3E43013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46" y="2397608"/>
            <a:ext cx="11400508" cy="35055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79C56E-8CF9-CA45-3C5C-D5D32D9601B9}"/>
              </a:ext>
            </a:extLst>
          </p:cNvPr>
          <p:cNvSpPr txBox="1"/>
          <p:nvPr/>
        </p:nvSpPr>
        <p:spPr>
          <a:xfrm>
            <a:off x="212762" y="1660933"/>
            <a:ext cx="1176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Bitinfocharts</a:t>
            </a:r>
            <a:endParaRPr lang="en-US" altLang="ko-KR" sz="24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9AA276C-1DCA-569F-D7D4-6D1476945890}"/>
              </a:ext>
            </a:extLst>
          </p:cNvPr>
          <p:cNvSpPr/>
          <p:nvPr/>
        </p:nvSpPr>
        <p:spPr>
          <a:xfrm>
            <a:off x="212761" y="1291947"/>
            <a:ext cx="11778053" cy="5321138"/>
          </a:xfrm>
          <a:prstGeom prst="rect">
            <a:avLst/>
          </a:prstGeom>
          <a:solidFill>
            <a:schemeClr val="tx2">
              <a:lumMod val="75000"/>
              <a:lumOff val="25000"/>
              <a:alpha val="43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4814F32-CA2F-F857-C056-F55E267B8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110" y="3434212"/>
            <a:ext cx="8841670" cy="1432295"/>
          </a:xfrm>
          <a:prstGeom prst="rect">
            <a:avLst/>
          </a:prstGeom>
          <a:ln>
            <a:solidFill>
              <a:srgbClr val="675FD1"/>
            </a:solidFill>
          </a:ln>
        </p:spPr>
      </p:pic>
    </p:spTree>
    <p:extLst>
      <p:ext uri="{BB962C8B-B14F-4D97-AF65-F5344CB8AC3E}">
        <p14:creationId xmlns:p14="http://schemas.microsoft.com/office/powerpoint/2010/main" val="2987950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33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9ACB28D8-A198-2AFF-5574-A360B69F3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050503"/>
              </p:ext>
            </p:extLst>
          </p:nvPr>
        </p:nvGraphicFramePr>
        <p:xfrm>
          <a:off x="1134110" y="1991361"/>
          <a:ext cx="8991600" cy="4475741"/>
        </p:xfrm>
        <a:graphic>
          <a:graphicData uri="http://schemas.openxmlformats.org/drawingml/2006/table">
            <a:tbl>
              <a:tblPr/>
              <a:tblGrid>
                <a:gridCol w="6157754">
                  <a:extLst>
                    <a:ext uri="{9D8B030D-6E8A-4147-A177-3AD203B41FA5}">
                      <a16:colId xmlns:a16="http://schemas.microsoft.com/office/drawing/2014/main" val="3485384188"/>
                    </a:ext>
                  </a:extLst>
                </a:gridCol>
                <a:gridCol w="2833846">
                  <a:extLst>
                    <a:ext uri="{9D8B030D-6E8A-4147-A177-3AD203B41FA5}">
                      <a16:colId xmlns:a16="http://schemas.microsoft.com/office/drawing/2014/main" val="1571026228"/>
                    </a:ext>
                  </a:extLst>
                </a:gridCol>
              </a:tblGrid>
              <a:tr h="3215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34xp4vRoCGJym3xR7yCVPFHoCNxv4Twseo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Binance-coldwallet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57296"/>
                  </a:ext>
                </a:extLst>
              </a:tr>
              <a:tr h="540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bc1qgdjqv0av3q56jvd82tkdjpy7gdp9ut8tlqmgrpmv24sq90ecnvqqjwvw97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Bitfinex-coldwallet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004187"/>
                  </a:ext>
                </a:extLst>
              </a:tr>
              <a:tr h="3215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3LYJfcfHPXYJreMsASk2jkn69LWEYKzexb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Binance-BTCB-Reserve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479868"/>
                  </a:ext>
                </a:extLst>
              </a:tr>
              <a:tr h="3215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3Kzh9qAqVWQhEsfQz7zEQL1EuSx5tyNLNS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OKEX-coldwallet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879703"/>
                  </a:ext>
                </a:extLst>
              </a:tr>
              <a:tr h="3215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bc1qm34lsc65zpw79lxes69zkqmk6ee3ewf0j77s3h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Binance-wallet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835821"/>
                  </a:ext>
                </a:extLst>
              </a:tr>
              <a:tr h="3215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3LCGsSmfr24demGvriN4e3ft8wEcDuHFqh?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CoinCheck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526354"/>
                  </a:ext>
                </a:extLst>
              </a:tr>
              <a:tr h="3215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38UmuUqPCrFmQo4khkomQwZ4VbY2nZMJ67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OKEX-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coldwallet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5492402"/>
                  </a:ext>
                </a:extLst>
              </a:tr>
              <a:tr h="3215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3JZq4atUahhuA9rLhXLMhhTo133J9rF97j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Bitfinex-coldwallet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209737"/>
                  </a:ext>
                </a:extLst>
              </a:tr>
              <a:tr h="3215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385cR5DM96n1HvBDMzLHPYcw89fZAXULJP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Bittrex-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coldwallet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024157"/>
                  </a:ext>
                </a:extLst>
              </a:tr>
              <a:tr h="3215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3FupZp77ySr7jwoLYEJ9mwzJpvoNBXsBnE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OKEX-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coldwallet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398748"/>
                  </a:ext>
                </a:extLst>
              </a:tr>
              <a:tr h="3215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3H5JTt42K7RmZtromfTSefcMEFMMe18pMD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Poloniex-coldwallet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051646"/>
                  </a:ext>
                </a:extLst>
              </a:tr>
              <a:tr h="3215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3BMEXqGpG4FxBA1KWhRFufXfSTRgzfDBhJ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BITMEX-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coldwallet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346854"/>
                  </a:ext>
                </a:extLst>
              </a:tr>
              <a:tr h="3215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</a:p>
                  </a:txBody>
                  <a:tcPr marL="7301" marR="7301" marT="7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56831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A1BBB2-C2A9-B315-04FA-EC76BEF3351F}"/>
              </a:ext>
            </a:extLst>
          </p:cNvPr>
          <p:cNvSpPr txBox="1"/>
          <p:nvPr/>
        </p:nvSpPr>
        <p:spPr>
          <a:xfrm>
            <a:off x="1686560" y="1436186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WalletList.csv</a:t>
            </a:r>
            <a:endParaRPr lang="ko-KR" altLang="en-US" sz="24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88E4A40-F35A-33EE-2F0B-41D4ADD5CA19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해당 사이트를 참고하여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거래소 계좌와 매칭되는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WalletList.csv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 제작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7727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34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E9BAB4D-5EF4-8D4E-CCC6-1389358D2F75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위에서 만든 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WalletList.csv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를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참조하여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기존 솔루션에 거래소 주소인지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확인해주는 구문 추가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EA0165-CC57-0011-6BA3-E3659B37F8C8}"/>
              </a:ext>
            </a:extLst>
          </p:cNvPr>
          <p:cNvSpPr txBox="1"/>
          <p:nvPr/>
        </p:nvSpPr>
        <p:spPr>
          <a:xfrm>
            <a:off x="391938" y="3865328"/>
            <a:ext cx="3738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“</a:t>
            </a:r>
            <a:r>
              <a:rPr lang="ko-KR" altLang="en-US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찾고 싶은 </a:t>
            </a:r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TX : 0245”</a:t>
            </a:r>
          </a:p>
          <a:p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“</a:t>
            </a:r>
            <a:r>
              <a:rPr lang="ko-KR" altLang="en-US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다음 </a:t>
            </a:r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TX : 1113”</a:t>
            </a:r>
          </a:p>
          <a:p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“</a:t>
            </a:r>
            <a:r>
              <a:rPr lang="ko-KR" altLang="en-US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다음 </a:t>
            </a:r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TX : 1231… </a:t>
            </a:r>
            <a:r>
              <a:rPr lang="ko-KR" altLang="en-US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어</a:t>
            </a:r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? </a:t>
            </a:r>
            <a:r>
              <a:rPr lang="ko-KR" altLang="en-US" b="1" dirty="0" err="1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거래소네</a:t>
            </a:r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?”</a:t>
            </a:r>
          </a:p>
          <a:p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               .</a:t>
            </a:r>
          </a:p>
          <a:p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               .</a:t>
            </a:r>
          </a:p>
          <a:p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               .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78821EE-1D4B-18F7-CCAE-18B89D8CA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59" y="1610538"/>
            <a:ext cx="1008884" cy="1008884"/>
          </a:xfrm>
          <a:prstGeom prst="rect">
            <a:avLst/>
          </a:prstGeom>
        </p:spPr>
      </p:pic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C0A31A6E-EBF4-B6D2-AFCE-CDA175AFAF91}"/>
              </a:ext>
            </a:extLst>
          </p:cNvPr>
          <p:cNvCxnSpPr/>
          <p:nvPr/>
        </p:nvCxnSpPr>
        <p:spPr>
          <a:xfrm>
            <a:off x="2728045" y="1925332"/>
            <a:ext cx="1107347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761AF1-8C68-EE09-9522-2B8437A3A410}"/>
              </a:ext>
            </a:extLst>
          </p:cNvPr>
          <p:cNvSpPr txBox="1"/>
          <p:nvPr/>
        </p:nvSpPr>
        <p:spPr>
          <a:xfrm>
            <a:off x="903083" y="2717415"/>
            <a:ext cx="216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빙그레체" panose="02030503000000000000" pitchFamily="18" charset="-127"/>
                <a:ea typeface="빙그레체" panose="02030503000000000000" pitchFamily="18" charset="-127"/>
              </a:rPr>
              <a:t>블록체인 네트워크</a:t>
            </a: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96C3E8F5-CADE-541A-DFA6-C1E741C859B3}"/>
              </a:ext>
            </a:extLst>
          </p:cNvPr>
          <p:cNvCxnSpPr>
            <a:cxnSpLocks/>
          </p:cNvCxnSpPr>
          <p:nvPr/>
        </p:nvCxnSpPr>
        <p:spPr>
          <a:xfrm rot="10800000">
            <a:off x="2694488" y="2290687"/>
            <a:ext cx="1107347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B3D3E81-2696-F34F-C6E1-2F9F59D136C4}"/>
              </a:ext>
            </a:extLst>
          </p:cNvPr>
          <p:cNvSpPr/>
          <p:nvPr/>
        </p:nvSpPr>
        <p:spPr>
          <a:xfrm>
            <a:off x="4130404" y="1777777"/>
            <a:ext cx="1364157" cy="629170"/>
          </a:xfrm>
          <a:prstGeom prst="rect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TX</a:t>
            </a:r>
            <a:r>
              <a:rPr lang="ko-KR" altLang="en-US" b="1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수집기</a:t>
            </a: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E6AFEF13-8372-B134-F4C1-792C15A617C6}"/>
              </a:ext>
            </a:extLst>
          </p:cNvPr>
          <p:cNvCxnSpPr/>
          <p:nvPr/>
        </p:nvCxnSpPr>
        <p:spPr>
          <a:xfrm>
            <a:off x="5673978" y="2092362"/>
            <a:ext cx="1107347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원통형 21">
            <a:extLst>
              <a:ext uri="{FF2B5EF4-FFF2-40B4-BE49-F238E27FC236}">
                <a16:creationId xmlns:a16="http://schemas.microsoft.com/office/drawing/2014/main" id="{0C5C40E3-BDED-908C-5391-9B5EE654B4C2}"/>
              </a:ext>
            </a:extLst>
          </p:cNvPr>
          <p:cNvSpPr/>
          <p:nvPr/>
        </p:nvSpPr>
        <p:spPr>
          <a:xfrm>
            <a:off x="7080397" y="1728088"/>
            <a:ext cx="1364154" cy="671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TX DB</a:t>
            </a:r>
            <a:endParaRPr lang="ko-KR" altLang="en-US" b="1" dirty="0">
              <a:solidFill>
                <a:schemeClr val="tx1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BE6F4941-D3B5-2D38-60EE-4B0DC1004C6D}"/>
              </a:ext>
            </a:extLst>
          </p:cNvPr>
          <p:cNvCxnSpPr>
            <a:cxnSpLocks/>
          </p:cNvCxnSpPr>
          <p:nvPr/>
        </p:nvCxnSpPr>
        <p:spPr>
          <a:xfrm rot="5400000">
            <a:off x="7427278" y="3116213"/>
            <a:ext cx="1107347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338F1360-1C4E-2191-B4A0-12F8CFF0A7F2}"/>
              </a:ext>
            </a:extLst>
          </p:cNvPr>
          <p:cNvCxnSpPr>
            <a:cxnSpLocks/>
          </p:cNvCxnSpPr>
          <p:nvPr/>
        </p:nvCxnSpPr>
        <p:spPr>
          <a:xfrm rot="16200000">
            <a:off x="7046723" y="3083855"/>
            <a:ext cx="1107347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C7AA3FA-BC22-5AA2-5E92-B2041BBBB790}"/>
              </a:ext>
            </a:extLst>
          </p:cNvPr>
          <p:cNvSpPr/>
          <p:nvPr/>
        </p:nvSpPr>
        <p:spPr>
          <a:xfrm>
            <a:off x="7080397" y="3758774"/>
            <a:ext cx="1364157" cy="629170"/>
          </a:xfrm>
          <a:prstGeom prst="rect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탐색기</a:t>
            </a:r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97F3D445-2455-8BC8-7DBB-8C99414A5C7A}"/>
              </a:ext>
            </a:extLst>
          </p:cNvPr>
          <p:cNvCxnSpPr>
            <a:cxnSpLocks/>
          </p:cNvCxnSpPr>
          <p:nvPr/>
        </p:nvCxnSpPr>
        <p:spPr>
          <a:xfrm rot="10800000">
            <a:off x="5618192" y="4034227"/>
            <a:ext cx="1107347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림 26">
            <a:extLst>
              <a:ext uri="{FF2B5EF4-FFF2-40B4-BE49-F238E27FC236}">
                <a16:creationId xmlns:a16="http://schemas.microsoft.com/office/drawing/2014/main" id="{0DEB1E80-2C01-80F1-3CC9-C799C7B91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06" y="3534258"/>
            <a:ext cx="853706" cy="8537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FCD264-05D3-DDC3-2CAB-892F5AC2479B}"/>
              </a:ext>
            </a:extLst>
          </p:cNvPr>
          <p:cNvSpPr txBox="1"/>
          <p:nvPr/>
        </p:nvSpPr>
        <p:spPr>
          <a:xfrm>
            <a:off x="4130404" y="4481840"/>
            <a:ext cx="144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빙그레체" panose="02030503000000000000" pitchFamily="18" charset="-127"/>
                <a:ea typeface="빙그레체" panose="02030503000000000000" pitchFamily="18" charset="-127"/>
              </a:rPr>
              <a:t>결과물 출력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090D4FEF-341B-CA59-972B-A823E3A0B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61" y="1371091"/>
            <a:ext cx="577364" cy="57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23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35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E9BAB4D-5EF4-8D4E-CCC6-1389358D2F75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위에서 만든 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WalletList.csv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를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참조하여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기존 솔루션에 거래소 주소인지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확인해주는 구문 추가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EA0165-CC57-0011-6BA3-E3659B37F8C8}"/>
              </a:ext>
            </a:extLst>
          </p:cNvPr>
          <p:cNvSpPr txBox="1"/>
          <p:nvPr/>
        </p:nvSpPr>
        <p:spPr>
          <a:xfrm>
            <a:off x="391938" y="3865328"/>
            <a:ext cx="3738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“</a:t>
            </a:r>
            <a:r>
              <a:rPr lang="ko-KR" altLang="en-US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찾고 싶은 </a:t>
            </a:r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TX : 0245”</a:t>
            </a:r>
          </a:p>
          <a:p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“</a:t>
            </a:r>
            <a:r>
              <a:rPr lang="ko-KR" altLang="en-US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다음 </a:t>
            </a:r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TX : 1113”</a:t>
            </a:r>
          </a:p>
          <a:p>
            <a:r>
              <a:rPr lang="en-US" altLang="ko-KR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“</a:t>
            </a:r>
            <a:r>
              <a:rPr lang="en-US" altLang="ko-KR" b="1" dirty="0" err="1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Binance-coldwallet</a:t>
            </a:r>
            <a:endParaRPr lang="en-US" altLang="ko-KR" b="1" dirty="0">
              <a:solidFill>
                <a:srgbClr val="FF0000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C0A31A6E-EBF4-B6D2-AFCE-CDA175AFAF91}"/>
              </a:ext>
            </a:extLst>
          </p:cNvPr>
          <p:cNvCxnSpPr/>
          <p:nvPr/>
        </p:nvCxnSpPr>
        <p:spPr>
          <a:xfrm>
            <a:off x="2728045" y="1925332"/>
            <a:ext cx="1107347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761AF1-8C68-EE09-9522-2B8437A3A410}"/>
              </a:ext>
            </a:extLst>
          </p:cNvPr>
          <p:cNvSpPr txBox="1"/>
          <p:nvPr/>
        </p:nvSpPr>
        <p:spPr>
          <a:xfrm>
            <a:off x="903083" y="2717415"/>
            <a:ext cx="216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빙그레체" panose="02030503000000000000" pitchFamily="18" charset="-127"/>
                <a:ea typeface="빙그레체" panose="02030503000000000000" pitchFamily="18" charset="-127"/>
              </a:rPr>
              <a:t>블록체인 네트워크</a:t>
            </a: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96C3E8F5-CADE-541A-DFA6-C1E741C859B3}"/>
              </a:ext>
            </a:extLst>
          </p:cNvPr>
          <p:cNvCxnSpPr>
            <a:cxnSpLocks/>
          </p:cNvCxnSpPr>
          <p:nvPr/>
        </p:nvCxnSpPr>
        <p:spPr>
          <a:xfrm rot="10800000">
            <a:off x="2694488" y="2290687"/>
            <a:ext cx="1107347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FB3D3E81-2696-F34F-C6E1-2F9F59D136C4}"/>
              </a:ext>
            </a:extLst>
          </p:cNvPr>
          <p:cNvSpPr/>
          <p:nvPr/>
        </p:nvSpPr>
        <p:spPr>
          <a:xfrm>
            <a:off x="4130404" y="1777777"/>
            <a:ext cx="1364157" cy="629170"/>
          </a:xfrm>
          <a:prstGeom prst="rect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TX</a:t>
            </a:r>
            <a:r>
              <a:rPr lang="ko-KR" altLang="en-US" b="1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수집기</a:t>
            </a: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E6AFEF13-8372-B134-F4C1-792C15A617C6}"/>
              </a:ext>
            </a:extLst>
          </p:cNvPr>
          <p:cNvCxnSpPr/>
          <p:nvPr/>
        </p:nvCxnSpPr>
        <p:spPr>
          <a:xfrm>
            <a:off x="5673978" y="2092362"/>
            <a:ext cx="1107347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원통형 21">
            <a:extLst>
              <a:ext uri="{FF2B5EF4-FFF2-40B4-BE49-F238E27FC236}">
                <a16:creationId xmlns:a16="http://schemas.microsoft.com/office/drawing/2014/main" id="{0C5C40E3-BDED-908C-5391-9B5EE654B4C2}"/>
              </a:ext>
            </a:extLst>
          </p:cNvPr>
          <p:cNvSpPr/>
          <p:nvPr/>
        </p:nvSpPr>
        <p:spPr>
          <a:xfrm>
            <a:off x="7080397" y="1728088"/>
            <a:ext cx="1364154" cy="6719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TX DB</a:t>
            </a:r>
            <a:endParaRPr lang="ko-KR" altLang="en-US" b="1" dirty="0">
              <a:solidFill>
                <a:schemeClr val="tx1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BE6F4941-D3B5-2D38-60EE-4B0DC1004C6D}"/>
              </a:ext>
            </a:extLst>
          </p:cNvPr>
          <p:cNvCxnSpPr>
            <a:cxnSpLocks/>
          </p:cNvCxnSpPr>
          <p:nvPr/>
        </p:nvCxnSpPr>
        <p:spPr>
          <a:xfrm rot="5400000">
            <a:off x="7427278" y="3116213"/>
            <a:ext cx="1107347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338F1360-1C4E-2191-B4A0-12F8CFF0A7F2}"/>
              </a:ext>
            </a:extLst>
          </p:cNvPr>
          <p:cNvCxnSpPr>
            <a:cxnSpLocks/>
          </p:cNvCxnSpPr>
          <p:nvPr/>
        </p:nvCxnSpPr>
        <p:spPr>
          <a:xfrm rot="16200000">
            <a:off x="7046723" y="3083855"/>
            <a:ext cx="1107347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C7AA3FA-BC22-5AA2-5E92-B2041BBBB790}"/>
              </a:ext>
            </a:extLst>
          </p:cNvPr>
          <p:cNvSpPr/>
          <p:nvPr/>
        </p:nvSpPr>
        <p:spPr>
          <a:xfrm>
            <a:off x="7080397" y="3758774"/>
            <a:ext cx="1364157" cy="629170"/>
          </a:xfrm>
          <a:prstGeom prst="rect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탐색기</a:t>
            </a:r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97F3D445-2455-8BC8-7DBB-8C99414A5C7A}"/>
              </a:ext>
            </a:extLst>
          </p:cNvPr>
          <p:cNvCxnSpPr>
            <a:cxnSpLocks/>
          </p:cNvCxnSpPr>
          <p:nvPr/>
        </p:nvCxnSpPr>
        <p:spPr>
          <a:xfrm rot="10800000">
            <a:off x="5618192" y="4034227"/>
            <a:ext cx="1107347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1FCD264-05D3-DDC3-2CAB-892F5AC2479B}"/>
              </a:ext>
            </a:extLst>
          </p:cNvPr>
          <p:cNvSpPr txBox="1"/>
          <p:nvPr/>
        </p:nvSpPr>
        <p:spPr>
          <a:xfrm>
            <a:off x="4130404" y="4481840"/>
            <a:ext cx="144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빙그레체" panose="02030503000000000000" pitchFamily="18" charset="-127"/>
                <a:ea typeface="빙그레체" panose="02030503000000000000" pitchFamily="18" charset="-127"/>
              </a:rPr>
              <a:t>결과물 출력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090D4FEF-341B-CA59-972B-A823E3A0B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61" y="1371091"/>
            <a:ext cx="577364" cy="57736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3607C0D-864B-6AE0-90FF-075A5C0C7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59" y="1610538"/>
            <a:ext cx="1008884" cy="100888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81D1010-A80B-58D1-5ABC-7D378F2B51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606" y="3534258"/>
            <a:ext cx="853706" cy="85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48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10332872-7B93-00B1-F0B9-B3E4080202FC}"/>
              </a:ext>
            </a:extLst>
          </p:cNvPr>
          <p:cNvSpPr/>
          <p:nvPr/>
        </p:nvSpPr>
        <p:spPr>
          <a:xfrm>
            <a:off x="371287" y="1424735"/>
            <a:ext cx="6174461" cy="2332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3</a:t>
            </a: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차 솔루션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36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B48224-5878-6271-5BAD-F8ED20FAA47F}"/>
              </a:ext>
            </a:extLst>
          </p:cNvPr>
          <p:cNvSpPr txBox="1"/>
          <p:nvPr/>
        </p:nvSpPr>
        <p:spPr>
          <a:xfrm>
            <a:off x="391938" y="1683126"/>
            <a:ext cx="61744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b="1" dirty="0">
                <a:solidFill>
                  <a:srgbClr val="7030A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for</a:t>
            </a:r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n</a:t>
            </a:r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en-US" altLang="ko-KR" sz="1600" b="1" dirty="0">
                <a:solidFill>
                  <a:srgbClr val="7030A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in</a:t>
            </a:r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en-US" altLang="ko-KR" sz="1600" b="1" dirty="0">
                <a:solidFill>
                  <a:srgbClr val="00B05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range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(</a:t>
            </a:r>
            <a:r>
              <a:rPr lang="en-US" altLang="ko-KR" sz="1600" b="1" dirty="0" err="1">
                <a:solidFill>
                  <a:srgbClr val="FE990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len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(</a:t>
            </a:r>
            <a:r>
              <a:rPr lang="en-US" altLang="ko-KR" sz="1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addressData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)):</a:t>
            </a:r>
          </a:p>
          <a:p>
            <a:r>
              <a:rPr lang="en-US" altLang="ko-KR" sz="1600" b="1" dirty="0">
                <a:solidFill>
                  <a:srgbClr val="7030A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	</a:t>
            </a:r>
            <a:r>
              <a:rPr lang="en-US" altLang="ko-KR" sz="1600" b="1" dirty="0">
                <a:solidFill>
                  <a:srgbClr val="7030A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if</a:t>
            </a:r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(</a:t>
            </a:r>
            <a:r>
              <a:rPr lang="en-US" altLang="ko-KR" sz="1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child_Node</a:t>
            </a:r>
            <a:r>
              <a:rPr lang="en-US" altLang="ko-KR" sz="1600" b="1" dirty="0" err="1">
                <a:solidFill>
                  <a:srgbClr val="30303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.</a:t>
            </a:r>
            <a:r>
              <a:rPr lang="en-US" altLang="ko-KR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data</a:t>
            </a:r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==</a:t>
            </a:r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en-US" altLang="ko-KR" sz="1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addressData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[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n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][</a:t>
            </a:r>
            <a:r>
              <a:rPr lang="en-US" altLang="ko-KR" sz="1600" b="1" dirty="0">
                <a:solidFill>
                  <a:srgbClr val="00B05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0]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:</a:t>
            </a:r>
          </a:p>
          <a:p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              		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child_Node.name 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=</a:t>
            </a:r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en-US" altLang="ko-KR" sz="1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addressData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[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n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][</a:t>
            </a:r>
            <a:r>
              <a:rPr lang="en-US" altLang="ko-KR" sz="1600" b="1" dirty="0">
                <a:solidFill>
                  <a:srgbClr val="00B05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1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]</a:t>
            </a:r>
          </a:p>
          <a:p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                	</a:t>
            </a:r>
            <a:r>
              <a:rPr lang="en-US" altLang="ko-KR" sz="1600" b="1" dirty="0">
                <a:solidFill>
                  <a:srgbClr val="7030A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break</a:t>
            </a:r>
            <a:endParaRPr lang="en-US" altLang="ko-KR" sz="1600" b="1" dirty="0">
              <a:solidFill>
                <a:srgbClr val="7030A0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r>
              <a:rPr lang="en-US" altLang="ko-KR" sz="1600" b="1" dirty="0">
                <a:solidFill>
                  <a:srgbClr val="7030A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	</a:t>
            </a:r>
            <a:r>
              <a:rPr lang="en-US" altLang="ko-KR" sz="1600" b="1" dirty="0" err="1">
                <a:solidFill>
                  <a:srgbClr val="7030A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elif</a:t>
            </a:r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n</a:t>
            </a:r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==</a:t>
            </a:r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en-US" altLang="ko-KR" sz="1600" b="1" dirty="0" err="1">
                <a:solidFill>
                  <a:srgbClr val="FE990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len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(</a:t>
            </a:r>
            <a:r>
              <a:rPr lang="en-US" altLang="ko-KR" sz="1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addressData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)-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1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:</a:t>
            </a:r>
          </a:p>
          <a:p>
            <a:r>
              <a:rPr lang="en-US" altLang="ko-KR" sz="1600" b="1" dirty="0">
                <a:solidFill>
                  <a:srgbClr val="D4D4D4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                    </a:t>
            </a:r>
            <a:r>
              <a:rPr lang="en-US" altLang="ko-KR" sz="1600" b="1" dirty="0" err="1">
                <a:solidFill>
                  <a:srgbClr val="FE990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searchnexttx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(</a:t>
            </a:r>
            <a:r>
              <a:rPr lang="en-US" altLang="ko-KR" sz="1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i</a:t>
            </a:r>
            <a:r>
              <a:rPr lang="en-US" altLang="ko-KR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,</a:t>
            </a:r>
            <a:r>
              <a:rPr lang="en-US" altLang="ko-KR" sz="1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blocknumber</a:t>
            </a:r>
            <a:r>
              <a:rPr lang="en-US" altLang="ko-KR" sz="1600" b="1" dirty="0" err="1">
                <a:solidFill>
                  <a:srgbClr val="303030"/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,</a:t>
            </a:r>
            <a:r>
              <a:rPr lang="en-US" altLang="ko-KR" sz="1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child_Node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빙그레체" panose="02030503000000000000" pitchFamily="18" charset="-127"/>
                <a:ea typeface="빙그레체" panose="02030503000000000000" pitchFamily="18" charset="-127"/>
              </a:rPr>
              <a:t>)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1341EDD-85D1-531B-4194-2770C43FFDCA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탐색기에 기능추가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탐색 중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거래소 지갑 발견 시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,</a:t>
            </a:r>
          </a:p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주소 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-&gt;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거래소 이름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으로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 바꾸고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탐색 중단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24408EA7-F5FE-BA4B-DDD9-A15535E47692}"/>
              </a:ext>
            </a:extLst>
          </p:cNvPr>
          <p:cNvCxnSpPr>
            <a:cxnSpLocks/>
          </p:cNvCxnSpPr>
          <p:nvPr/>
        </p:nvCxnSpPr>
        <p:spPr>
          <a:xfrm>
            <a:off x="9404059" y="2250703"/>
            <a:ext cx="780175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>
            <a:extLst>
              <a:ext uri="{FF2B5EF4-FFF2-40B4-BE49-F238E27FC236}">
                <a16:creationId xmlns:a16="http://schemas.microsoft.com/office/drawing/2014/main" id="{66FD3F98-F879-FA51-C185-CFBADEA9753E}"/>
              </a:ext>
            </a:extLst>
          </p:cNvPr>
          <p:cNvSpPr/>
          <p:nvPr/>
        </p:nvSpPr>
        <p:spPr>
          <a:xfrm>
            <a:off x="7786571" y="2036338"/>
            <a:ext cx="1364157" cy="629170"/>
          </a:xfrm>
          <a:prstGeom prst="rect">
            <a:avLst/>
          </a:prstGeom>
          <a:solidFill>
            <a:schemeClr val="accent3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탐색기</a:t>
            </a: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F5A435AE-4ACA-D40C-208E-99BDFFFA3CE5}"/>
              </a:ext>
            </a:extLst>
          </p:cNvPr>
          <p:cNvCxnSpPr>
            <a:cxnSpLocks/>
          </p:cNvCxnSpPr>
          <p:nvPr/>
        </p:nvCxnSpPr>
        <p:spPr>
          <a:xfrm rot="10800000">
            <a:off x="9352608" y="2509443"/>
            <a:ext cx="780175" cy="0"/>
          </a:xfrm>
          <a:prstGeom prst="straightConnector1">
            <a:avLst/>
          </a:prstGeom>
          <a:ln w="76200">
            <a:solidFill>
              <a:srgbClr val="6046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B0A4018B-4C8E-3B14-1C12-68002EA3F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265" y="1582110"/>
            <a:ext cx="780175" cy="780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A9787F-9C84-5C6B-92D7-C5318FFA950E}"/>
              </a:ext>
            </a:extLst>
          </p:cNvPr>
          <p:cNvSpPr txBox="1"/>
          <p:nvPr/>
        </p:nvSpPr>
        <p:spPr>
          <a:xfrm>
            <a:off x="10323063" y="2487972"/>
            <a:ext cx="1656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WalletList.csv</a:t>
            </a:r>
            <a:endParaRPr lang="ko-KR" altLang="en-US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1316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슬라이드 번호 개체 틀 2">
            <a:extLst>
              <a:ext uri="{FF2B5EF4-FFF2-40B4-BE49-F238E27FC236}">
                <a16:creationId xmlns:a16="http://schemas.microsoft.com/office/drawing/2014/main" id="{BF3088A0-C321-6F44-BF0C-04DF9CD933AF}"/>
              </a:ext>
            </a:extLst>
          </p:cNvPr>
          <p:cNvSpPr txBox="1">
            <a:spLocks/>
          </p:cNvSpPr>
          <p:nvPr/>
        </p:nvSpPr>
        <p:spPr>
          <a:xfrm>
            <a:off x="5864070" y="6612811"/>
            <a:ext cx="463859" cy="468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90FA77-2E3A-4729-8359-23F76A56584A}" type="slidenum">
              <a:rPr lang="ko-KR" altLang="en-US" sz="1600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37</a:t>
            </a:fld>
            <a:endParaRPr lang="ko-KR" altLang="en-US" sz="16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1DA9097-21F5-8017-7E78-8BA13BBBBE13}"/>
              </a:ext>
            </a:extLst>
          </p:cNvPr>
          <p:cNvSpPr/>
          <p:nvPr/>
        </p:nvSpPr>
        <p:spPr>
          <a:xfrm>
            <a:off x="4079179" y="1812602"/>
            <a:ext cx="4823184" cy="3067309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>
              <a:solidFill>
                <a:srgbClr val="6046F8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275B6BB-BC4A-6675-4000-CE56D7D9AC11}"/>
              </a:ext>
            </a:extLst>
          </p:cNvPr>
          <p:cNvSpPr/>
          <p:nvPr/>
        </p:nvSpPr>
        <p:spPr>
          <a:xfrm>
            <a:off x="3845012" y="1567276"/>
            <a:ext cx="4821901" cy="3118093"/>
          </a:xfrm>
          <a:prstGeom prst="rect">
            <a:avLst/>
          </a:prstGeom>
          <a:solidFill>
            <a:srgbClr val="6046F8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/>
          </a:p>
        </p:txBody>
      </p:sp>
      <p:sp>
        <p:nvSpPr>
          <p:cNvPr id="20" name="텍스트 상자 10">
            <a:extLst>
              <a:ext uri="{FF2B5EF4-FFF2-40B4-BE49-F238E27FC236}">
                <a16:creationId xmlns:a16="http://schemas.microsoft.com/office/drawing/2014/main" id="{1F01BA68-FEDB-3408-9255-AF16F3F0D83C}"/>
              </a:ext>
            </a:extLst>
          </p:cNvPr>
          <p:cNvSpPr txBox="1"/>
          <p:nvPr/>
        </p:nvSpPr>
        <p:spPr>
          <a:xfrm>
            <a:off x="4215804" y="2737067"/>
            <a:ext cx="1494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6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04</a:t>
            </a:r>
            <a:endParaRPr kumimoji="1" lang="ko-KR" altLang="en-US" sz="6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21" name="텍스트 상자 11">
            <a:extLst>
              <a:ext uri="{FF2B5EF4-FFF2-40B4-BE49-F238E27FC236}">
                <a16:creationId xmlns:a16="http://schemas.microsoft.com/office/drawing/2014/main" id="{388D7177-12F3-BD0D-8B0E-F0E8F1B5B89C}"/>
              </a:ext>
            </a:extLst>
          </p:cNvPr>
          <p:cNvSpPr txBox="1"/>
          <p:nvPr/>
        </p:nvSpPr>
        <p:spPr>
          <a:xfrm>
            <a:off x="5284072" y="2890955"/>
            <a:ext cx="331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4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시연</a:t>
            </a:r>
          </a:p>
        </p:txBody>
      </p:sp>
    </p:spTree>
    <p:extLst>
      <p:ext uri="{BB962C8B-B14F-4D97-AF65-F5344CB8AC3E}">
        <p14:creationId xmlns:p14="http://schemas.microsoft.com/office/powerpoint/2010/main" val="460371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시연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38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5" name="2022-12-10-15-16-38">
            <a:hlinkClick r:id="" action="ppaction://media"/>
            <a:extLst>
              <a:ext uri="{FF2B5EF4-FFF2-40B4-BE49-F238E27FC236}">
                <a16:creationId xmlns:a16="http://schemas.microsoft.com/office/drawing/2014/main" id="{8ED68082-D92F-8F56-63A5-C71FB4A4D0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슬라이드 번호 개체 틀 2">
            <a:extLst>
              <a:ext uri="{FF2B5EF4-FFF2-40B4-BE49-F238E27FC236}">
                <a16:creationId xmlns:a16="http://schemas.microsoft.com/office/drawing/2014/main" id="{BF3088A0-C321-6F44-BF0C-04DF9CD933AF}"/>
              </a:ext>
            </a:extLst>
          </p:cNvPr>
          <p:cNvSpPr txBox="1">
            <a:spLocks/>
          </p:cNvSpPr>
          <p:nvPr/>
        </p:nvSpPr>
        <p:spPr>
          <a:xfrm>
            <a:off x="5864070" y="6612811"/>
            <a:ext cx="463859" cy="468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90FA77-2E3A-4729-8359-23F76A56584A}" type="slidenum">
              <a:rPr lang="ko-KR" altLang="en-US" sz="1600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39</a:t>
            </a:fld>
            <a:endParaRPr lang="ko-KR" altLang="en-US" sz="16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1DA9097-21F5-8017-7E78-8BA13BBBBE13}"/>
              </a:ext>
            </a:extLst>
          </p:cNvPr>
          <p:cNvSpPr/>
          <p:nvPr/>
        </p:nvSpPr>
        <p:spPr>
          <a:xfrm>
            <a:off x="4079179" y="1812602"/>
            <a:ext cx="4823184" cy="3067309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>
              <a:solidFill>
                <a:srgbClr val="6046F8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275B6BB-BC4A-6675-4000-CE56D7D9AC11}"/>
              </a:ext>
            </a:extLst>
          </p:cNvPr>
          <p:cNvSpPr/>
          <p:nvPr/>
        </p:nvSpPr>
        <p:spPr>
          <a:xfrm>
            <a:off x="3845012" y="1567276"/>
            <a:ext cx="4821901" cy="3118093"/>
          </a:xfrm>
          <a:prstGeom prst="rect">
            <a:avLst/>
          </a:prstGeom>
          <a:solidFill>
            <a:srgbClr val="6046F8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/>
          </a:p>
        </p:txBody>
      </p:sp>
      <p:sp>
        <p:nvSpPr>
          <p:cNvPr id="20" name="텍스트 상자 10">
            <a:extLst>
              <a:ext uri="{FF2B5EF4-FFF2-40B4-BE49-F238E27FC236}">
                <a16:creationId xmlns:a16="http://schemas.microsoft.com/office/drawing/2014/main" id="{1F01BA68-FEDB-3408-9255-AF16F3F0D83C}"/>
              </a:ext>
            </a:extLst>
          </p:cNvPr>
          <p:cNvSpPr txBox="1"/>
          <p:nvPr/>
        </p:nvSpPr>
        <p:spPr>
          <a:xfrm>
            <a:off x="4215804" y="2737067"/>
            <a:ext cx="1494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6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05</a:t>
            </a:r>
            <a:endParaRPr kumimoji="1" lang="ko-KR" altLang="en-US" sz="6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빙그레 메로나체" panose="020B0503000000000000" pitchFamily="50" charset="-127"/>
              <a:ea typeface="빙그레 메로나체" panose="020B0503000000000000" pitchFamily="50" charset="-127"/>
              <a:cs typeface="KoPubDotum_Pro" charset="-127"/>
            </a:endParaRPr>
          </a:p>
        </p:txBody>
      </p:sp>
      <p:sp>
        <p:nvSpPr>
          <p:cNvPr id="21" name="텍스트 상자 11">
            <a:extLst>
              <a:ext uri="{FF2B5EF4-FFF2-40B4-BE49-F238E27FC236}">
                <a16:creationId xmlns:a16="http://schemas.microsoft.com/office/drawing/2014/main" id="{388D7177-12F3-BD0D-8B0E-F0E8F1B5B89C}"/>
              </a:ext>
            </a:extLst>
          </p:cNvPr>
          <p:cNvSpPr txBox="1"/>
          <p:nvPr/>
        </p:nvSpPr>
        <p:spPr>
          <a:xfrm>
            <a:off x="5284072" y="2890955"/>
            <a:ext cx="3314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4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결산</a:t>
            </a:r>
          </a:p>
        </p:txBody>
      </p:sp>
    </p:spTree>
    <p:extLst>
      <p:ext uri="{BB962C8B-B14F-4D97-AF65-F5344CB8AC3E}">
        <p14:creationId xmlns:p14="http://schemas.microsoft.com/office/powerpoint/2010/main" val="139783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Review</a:t>
            </a:r>
            <a:endParaRPr lang="ko-KR" altLang="en-US" sz="3200" dirty="0">
              <a:solidFill>
                <a:schemeClr val="bg1"/>
              </a:solidFill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D7AA1A8A-B202-4231-8811-39697022DC83}"/>
              </a:ext>
            </a:extLst>
          </p:cNvPr>
          <p:cNvCxnSpPr/>
          <p:nvPr/>
        </p:nvCxnSpPr>
        <p:spPr>
          <a:xfrm>
            <a:off x="300942" y="5034989"/>
            <a:ext cx="11551534" cy="0"/>
          </a:xfrm>
          <a:prstGeom prst="line">
            <a:avLst/>
          </a:prstGeom>
          <a:ln>
            <a:solidFill>
              <a:srgbClr val="D7EA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4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3293FBD6-C75C-1B77-E25B-15E0FEA377FB}"/>
              </a:ext>
            </a:extLst>
          </p:cNvPr>
          <p:cNvSpPr/>
          <p:nvPr/>
        </p:nvSpPr>
        <p:spPr>
          <a:xfrm>
            <a:off x="8294174" y="2856946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특정한 </a:t>
            </a:r>
            <a:r>
              <a:rPr lang="ko-KR" altLang="en-US" sz="1600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거래내역으로부터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</a:t>
            </a:r>
          </a:p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가상화폐가 어떻게 흘러가는지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알아내는 솔루션 제작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AE807E9D-4C7F-5131-7613-0FCE5D9A1919}"/>
              </a:ext>
            </a:extLst>
          </p:cNvPr>
          <p:cNvSpPr/>
          <p:nvPr/>
        </p:nvSpPr>
        <p:spPr>
          <a:xfrm>
            <a:off x="8294174" y="2258598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프로젝트 목표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77185-4B92-C681-F32A-588109CABC77}"/>
              </a:ext>
            </a:extLst>
          </p:cNvPr>
          <p:cNvSpPr txBox="1"/>
          <p:nvPr/>
        </p:nvSpPr>
        <p:spPr>
          <a:xfrm>
            <a:off x="300942" y="3919749"/>
            <a:ext cx="1197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사용자 </a:t>
            </a:r>
            <a:r>
              <a:rPr lang="en-US" altLang="ko-KR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A</a:t>
            </a:r>
            <a:endParaRPr lang="ko-KR" altLang="en-US" sz="20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12" name="그래픽 11" descr="사용자 윤곽선">
            <a:extLst>
              <a:ext uri="{FF2B5EF4-FFF2-40B4-BE49-F238E27FC236}">
                <a16:creationId xmlns:a16="http://schemas.microsoft.com/office/drawing/2014/main" id="{CC09164C-2228-D32C-C73C-C0C14111C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938" y="2971800"/>
            <a:ext cx="914400" cy="914400"/>
          </a:xfrm>
          <a:prstGeom prst="rect">
            <a:avLst/>
          </a:prstGeom>
        </p:spPr>
      </p:pic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688CBA81-398A-04D2-69B5-0CC22CBD545C}"/>
              </a:ext>
            </a:extLst>
          </p:cNvPr>
          <p:cNvCxnSpPr>
            <a:cxnSpLocks/>
          </p:cNvCxnSpPr>
          <p:nvPr/>
        </p:nvCxnSpPr>
        <p:spPr>
          <a:xfrm>
            <a:off x="1560690" y="3685967"/>
            <a:ext cx="715169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E102163-B91E-C7D2-900F-04F0E71CFBD1}"/>
              </a:ext>
            </a:extLst>
          </p:cNvPr>
          <p:cNvSpPr txBox="1"/>
          <p:nvPr/>
        </p:nvSpPr>
        <p:spPr>
          <a:xfrm>
            <a:off x="1117325" y="3919749"/>
            <a:ext cx="38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사용자 </a:t>
            </a:r>
            <a:r>
              <a:rPr lang="en-US" altLang="ko-KR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B</a:t>
            </a:r>
            <a:endParaRPr lang="ko-KR" altLang="en-US" sz="20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18" name="그래픽 17" descr="사용자 윤곽선">
            <a:extLst>
              <a:ext uri="{FF2B5EF4-FFF2-40B4-BE49-F238E27FC236}">
                <a16:creationId xmlns:a16="http://schemas.microsoft.com/office/drawing/2014/main" id="{F2F27191-0C1D-996F-D067-D7095EB08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4175" y="2971800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77498D-FA99-4AC0-9EB0-07175F99CB0C}"/>
              </a:ext>
            </a:extLst>
          </p:cNvPr>
          <p:cNvSpPr txBox="1"/>
          <p:nvPr/>
        </p:nvSpPr>
        <p:spPr>
          <a:xfrm>
            <a:off x="1448449" y="3169795"/>
            <a:ext cx="106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10BTC</a:t>
            </a:r>
            <a:endParaRPr lang="ko-KR" altLang="en-US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7540D428-DC6B-99EC-DD1C-D2943565F7D2}"/>
              </a:ext>
            </a:extLst>
          </p:cNvPr>
          <p:cNvCxnSpPr>
            <a:cxnSpLocks/>
          </p:cNvCxnSpPr>
          <p:nvPr/>
        </p:nvCxnSpPr>
        <p:spPr>
          <a:xfrm>
            <a:off x="3774796" y="3691717"/>
            <a:ext cx="715169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그래픽 29" descr="사용자 윤곽선">
            <a:extLst>
              <a:ext uri="{FF2B5EF4-FFF2-40B4-BE49-F238E27FC236}">
                <a16:creationId xmlns:a16="http://schemas.microsoft.com/office/drawing/2014/main" id="{B3985372-3326-7191-5694-9FB2B570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8281" y="2977550"/>
            <a:ext cx="914400" cy="914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752222E-B215-70C7-FA9E-4BC738599D91}"/>
              </a:ext>
            </a:extLst>
          </p:cNvPr>
          <p:cNvSpPr txBox="1"/>
          <p:nvPr/>
        </p:nvSpPr>
        <p:spPr>
          <a:xfrm>
            <a:off x="3662555" y="3175545"/>
            <a:ext cx="106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5BTC</a:t>
            </a:r>
            <a:endParaRPr lang="ko-KR" altLang="en-US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9600379A-15C4-5758-F1D9-B08CE9FCDF60}"/>
              </a:ext>
            </a:extLst>
          </p:cNvPr>
          <p:cNvCxnSpPr>
            <a:cxnSpLocks/>
          </p:cNvCxnSpPr>
          <p:nvPr/>
        </p:nvCxnSpPr>
        <p:spPr>
          <a:xfrm>
            <a:off x="5968024" y="3701468"/>
            <a:ext cx="715169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그래픽 34" descr="사용자 윤곽선">
            <a:extLst>
              <a:ext uri="{FF2B5EF4-FFF2-40B4-BE49-F238E27FC236}">
                <a16:creationId xmlns:a16="http://schemas.microsoft.com/office/drawing/2014/main" id="{82E0785C-7042-1141-EDC4-FA95A7E72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1509" y="2987301"/>
            <a:ext cx="914400" cy="914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A84DB10-FF2A-60CF-27E4-73A04B20631D}"/>
              </a:ext>
            </a:extLst>
          </p:cNvPr>
          <p:cNvSpPr txBox="1"/>
          <p:nvPr/>
        </p:nvSpPr>
        <p:spPr>
          <a:xfrm>
            <a:off x="5855783" y="3185296"/>
            <a:ext cx="106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2BTC</a:t>
            </a:r>
            <a:endParaRPr lang="ko-KR" altLang="en-US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213375-E0CC-68FA-3198-4F480FE01935}"/>
              </a:ext>
            </a:extLst>
          </p:cNvPr>
          <p:cNvSpPr txBox="1"/>
          <p:nvPr/>
        </p:nvSpPr>
        <p:spPr>
          <a:xfrm>
            <a:off x="3331431" y="3873581"/>
            <a:ext cx="38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사용자 </a:t>
            </a:r>
            <a:r>
              <a:rPr lang="en-US" altLang="ko-KR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B</a:t>
            </a:r>
            <a:endParaRPr lang="ko-KR" altLang="en-US" sz="20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482FB1-010F-3685-ADE1-CC7F2DD58EFA}"/>
              </a:ext>
            </a:extLst>
          </p:cNvPr>
          <p:cNvSpPr txBox="1"/>
          <p:nvPr/>
        </p:nvSpPr>
        <p:spPr>
          <a:xfrm>
            <a:off x="5523668" y="3874364"/>
            <a:ext cx="38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사용자 </a:t>
            </a:r>
            <a:r>
              <a:rPr lang="en-US" altLang="ko-KR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D</a:t>
            </a:r>
            <a:endParaRPr lang="ko-KR" altLang="en-US" sz="20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864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결산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40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E383D6-8568-529E-3043-EF2BE5B9D3A2}"/>
              </a:ext>
            </a:extLst>
          </p:cNvPr>
          <p:cNvSpPr txBox="1"/>
          <p:nvPr/>
        </p:nvSpPr>
        <p:spPr>
          <a:xfrm>
            <a:off x="1119305" y="1550906"/>
            <a:ext cx="4199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‘</a:t>
            </a:r>
            <a:r>
              <a:rPr lang="ko-KR" altLang="en-US" sz="1600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비트코인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 자산추적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모델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’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 개발</a:t>
            </a:r>
          </a:p>
        </p:txBody>
      </p:sp>
      <p:grpSp>
        <p:nvGrpSpPr>
          <p:cNvPr id="17" name="그룹 51">
            <a:extLst>
              <a:ext uri="{FF2B5EF4-FFF2-40B4-BE49-F238E27FC236}">
                <a16:creationId xmlns:a16="http://schemas.microsoft.com/office/drawing/2014/main" id="{D0405CC4-84D9-38C4-9A92-A654DAAF1CD7}"/>
              </a:ext>
            </a:extLst>
          </p:cNvPr>
          <p:cNvGrpSpPr>
            <a:grpSpLocks/>
          </p:cNvGrpSpPr>
          <p:nvPr/>
        </p:nvGrpSpPr>
        <p:grpSpPr bwMode="auto">
          <a:xfrm>
            <a:off x="6988896" y="1870944"/>
            <a:ext cx="2694969" cy="965420"/>
            <a:chOff x="6657264" y="3368786"/>
            <a:chExt cx="2466298" cy="965887"/>
          </a:xfrm>
        </p:grpSpPr>
        <p:sp>
          <p:nvSpPr>
            <p:cNvPr id="18" name="삼각형 45">
              <a:extLst>
                <a:ext uri="{FF2B5EF4-FFF2-40B4-BE49-F238E27FC236}">
                  <a16:creationId xmlns:a16="http://schemas.microsoft.com/office/drawing/2014/main" id="{E49CD310-339D-3663-8EA3-391848977E41}"/>
                </a:ext>
              </a:extLst>
            </p:cNvPr>
            <p:cNvSpPr/>
            <p:nvPr/>
          </p:nvSpPr>
          <p:spPr>
            <a:xfrm rot="5400000">
              <a:off x="6653298" y="3429930"/>
              <a:ext cx="131827" cy="123895"/>
            </a:xfrm>
            <a:prstGeom prst="triangle">
              <a:avLst/>
            </a:prstGeom>
            <a:solidFill>
              <a:srgbClr val="F4B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ko-KR" altLang="en-US"/>
            </a:p>
          </p:txBody>
        </p:sp>
        <p:sp>
          <p:nvSpPr>
            <p:cNvPr id="19" name="TextBox 53">
              <a:extLst>
                <a:ext uri="{FF2B5EF4-FFF2-40B4-BE49-F238E27FC236}">
                  <a16:creationId xmlns:a16="http://schemas.microsoft.com/office/drawing/2014/main" id="{0FC8BBF0-BB1B-262B-C88D-52E52F42F3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2234" y="3368786"/>
              <a:ext cx="1354009" cy="36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ko-KR" altLang="en-US" b="1" dirty="0">
                  <a:latin typeface="AppleSDGothicNeoB00" panose="02000503000000000000" pitchFamily="2" charset="-127"/>
                  <a:ea typeface="AppleSDGothicNeoB00" panose="02000503000000000000" pitchFamily="2" charset="-127"/>
                </a:rPr>
                <a:t>프로젝트 기간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832F34-B1B5-9E4D-ACE9-800E0793EE30}"/>
                </a:ext>
              </a:extLst>
            </p:cNvPr>
            <p:cNvSpPr txBox="1"/>
            <p:nvPr/>
          </p:nvSpPr>
          <p:spPr>
            <a:xfrm>
              <a:off x="6657264" y="3688029"/>
              <a:ext cx="2466298" cy="6466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ppleSDGothicNeoB00" panose="02000503000000000000" pitchFamily="2" charset="-127"/>
                  <a:ea typeface="AppleSDGothicNeoB00" panose="02000503000000000000" pitchFamily="2" charset="-127"/>
                </a:rPr>
                <a:t>2022.09.02 ~ 2022.12.15</a:t>
              </a:r>
            </a:p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ko-KR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endParaRPr>
            </a:p>
          </p:txBody>
        </p:sp>
      </p:grp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2F9C97AF-D2E7-4263-60E1-1F669D684DBF}"/>
              </a:ext>
            </a:extLst>
          </p:cNvPr>
          <p:cNvCxnSpPr>
            <a:cxnSpLocks/>
          </p:cNvCxnSpPr>
          <p:nvPr/>
        </p:nvCxnSpPr>
        <p:spPr>
          <a:xfrm>
            <a:off x="6115150" y="1638300"/>
            <a:ext cx="0" cy="482651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51">
            <a:extLst>
              <a:ext uri="{FF2B5EF4-FFF2-40B4-BE49-F238E27FC236}">
                <a16:creationId xmlns:a16="http://schemas.microsoft.com/office/drawing/2014/main" id="{AC833950-D7E6-94B9-4156-F110DA83CC30}"/>
              </a:ext>
            </a:extLst>
          </p:cNvPr>
          <p:cNvGrpSpPr>
            <a:grpSpLocks/>
          </p:cNvGrpSpPr>
          <p:nvPr/>
        </p:nvGrpSpPr>
        <p:grpSpPr bwMode="auto">
          <a:xfrm>
            <a:off x="6988900" y="2989335"/>
            <a:ext cx="2832827" cy="1242418"/>
            <a:chOff x="6657264" y="3368786"/>
            <a:chExt cx="2592458" cy="1243020"/>
          </a:xfrm>
        </p:grpSpPr>
        <p:sp>
          <p:nvSpPr>
            <p:cNvPr id="23" name="삼각형 45">
              <a:extLst>
                <a:ext uri="{FF2B5EF4-FFF2-40B4-BE49-F238E27FC236}">
                  <a16:creationId xmlns:a16="http://schemas.microsoft.com/office/drawing/2014/main" id="{64AAB5CE-3E91-3B14-53E2-543E857B2D27}"/>
                </a:ext>
              </a:extLst>
            </p:cNvPr>
            <p:cNvSpPr/>
            <p:nvPr/>
          </p:nvSpPr>
          <p:spPr>
            <a:xfrm rot="5400000">
              <a:off x="6653298" y="3429930"/>
              <a:ext cx="131827" cy="123895"/>
            </a:xfrm>
            <a:prstGeom prst="triangle">
              <a:avLst/>
            </a:prstGeom>
            <a:solidFill>
              <a:srgbClr val="F4B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ko-KR" altLang="en-US"/>
            </a:p>
          </p:txBody>
        </p:sp>
        <p:sp>
          <p:nvSpPr>
            <p:cNvPr id="24" name="TextBox 53">
              <a:extLst>
                <a:ext uri="{FF2B5EF4-FFF2-40B4-BE49-F238E27FC236}">
                  <a16:creationId xmlns:a16="http://schemas.microsoft.com/office/drawing/2014/main" id="{41E78264-1A00-732A-86E5-6761A7A26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2234" y="3368786"/>
              <a:ext cx="1354009" cy="36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ko-KR" altLang="en-US" b="1" dirty="0">
                  <a:latin typeface="AppleSDGothicNeoB00" panose="02000503000000000000" pitchFamily="2" charset="-127"/>
                  <a:ea typeface="AppleSDGothicNeoB00" panose="02000503000000000000" pitchFamily="2" charset="-127"/>
                </a:rPr>
                <a:t>산출물 리스트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1D82A63-B676-EA8B-6F00-4FE9DE151328}"/>
                </a:ext>
              </a:extLst>
            </p:cNvPr>
            <p:cNvSpPr txBox="1"/>
            <p:nvPr/>
          </p:nvSpPr>
          <p:spPr>
            <a:xfrm>
              <a:off x="6657264" y="3688029"/>
              <a:ext cx="2592458" cy="923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ko-KR" altLang="en-US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ppleSDGothicNeoB00" panose="02000503000000000000" pitchFamily="2" charset="-127"/>
                  <a:ea typeface="AppleSDGothicNeoB00" panose="02000503000000000000" pitchFamily="2" charset="-127"/>
                </a:rPr>
                <a:t>비트코인</a:t>
              </a:r>
              <a:r>
                <a:rPr kumimoji="1"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ppleSDGothicNeoB00" panose="02000503000000000000" pitchFamily="2" charset="-127"/>
                  <a:ea typeface="AppleSDGothicNeoB00" panose="02000503000000000000" pitchFamily="2" charset="-127"/>
                </a:rPr>
                <a:t> 추적 네트워크 모델 </a:t>
              </a:r>
              <a:endParaRPr kumimoji="1"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endParaRPr>
            </a:p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ko-KR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ppleSDGothicNeoB00" panose="02000503000000000000" pitchFamily="2" charset="-127"/>
                  <a:ea typeface="AppleSDGothicNeoB00" panose="02000503000000000000" pitchFamily="2" charset="-127"/>
                </a:rPr>
                <a:t>추후 논문 작성 예정</a:t>
              </a:r>
              <a:endParaRPr kumimoji="1"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endParaRPr>
            </a:p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ko-KR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ECB4546-1F6C-25F5-71F0-E0C3F9C74D1C}"/>
              </a:ext>
            </a:extLst>
          </p:cNvPr>
          <p:cNvSpPr txBox="1"/>
          <p:nvPr/>
        </p:nvSpPr>
        <p:spPr>
          <a:xfrm>
            <a:off x="300942" y="3919749"/>
            <a:ext cx="1197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사용자 </a:t>
            </a:r>
            <a:r>
              <a:rPr lang="en-US" altLang="ko-KR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A</a:t>
            </a:r>
            <a:endParaRPr lang="ko-KR" altLang="en-US" sz="20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27" name="그래픽 26" descr="사용자 윤곽선">
            <a:extLst>
              <a:ext uri="{FF2B5EF4-FFF2-40B4-BE49-F238E27FC236}">
                <a16:creationId xmlns:a16="http://schemas.microsoft.com/office/drawing/2014/main" id="{80DD5AE9-11AD-4015-0AEA-0E5F2FE0D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938" y="2971800"/>
            <a:ext cx="914400" cy="914400"/>
          </a:xfrm>
          <a:prstGeom prst="rect">
            <a:avLst/>
          </a:prstGeom>
        </p:spPr>
      </p:pic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4D71BC15-F157-A989-0A2D-B00C57C182B9}"/>
              </a:ext>
            </a:extLst>
          </p:cNvPr>
          <p:cNvCxnSpPr>
            <a:cxnSpLocks/>
          </p:cNvCxnSpPr>
          <p:nvPr/>
        </p:nvCxnSpPr>
        <p:spPr>
          <a:xfrm>
            <a:off x="1560690" y="3685967"/>
            <a:ext cx="715169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862C234-D6F3-8B73-B20F-D46DA3271223}"/>
              </a:ext>
            </a:extLst>
          </p:cNvPr>
          <p:cNvSpPr txBox="1"/>
          <p:nvPr/>
        </p:nvSpPr>
        <p:spPr>
          <a:xfrm>
            <a:off x="1117325" y="3919749"/>
            <a:ext cx="38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사용자 </a:t>
            </a:r>
            <a:r>
              <a:rPr lang="en-US" altLang="ko-KR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B</a:t>
            </a:r>
            <a:endParaRPr lang="ko-KR" altLang="en-US" sz="20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30" name="그래픽 29" descr="사용자 윤곽선">
            <a:extLst>
              <a:ext uri="{FF2B5EF4-FFF2-40B4-BE49-F238E27FC236}">
                <a16:creationId xmlns:a16="http://schemas.microsoft.com/office/drawing/2014/main" id="{E3C6CB7C-6494-CAF1-76C0-2FBBDADDA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4175" y="2971800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8E44DCE-5647-6139-4C08-C5293A2C2807}"/>
              </a:ext>
            </a:extLst>
          </p:cNvPr>
          <p:cNvSpPr txBox="1"/>
          <p:nvPr/>
        </p:nvSpPr>
        <p:spPr>
          <a:xfrm>
            <a:off x="1448449" y="3169795"/>
            <a:ext cx="106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10BTC</a:t>
            </a:r>
            <a:endParaRPr lang="ko-KR" altLang="en-US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DA289B18-E330-0B67-C865-189917B451CC}"/>
              </a:ext>
            </a:extLst>
          </p:cNvPr>
          <p:cNvCxnSpPr>
            <a:cxnSpLocks/>
          </p:cNvCxnSpPr>
          <p:nvPr/>
        </p:nvCxnSpPr>
        <p:spPr>
          <a:xfrm>
            <a:off x="3774796" y="3691717"/>
            <a:ext cx="715169" cy="0"/>
          </a:xfrm>
          <a:prstGeom prst="straightConnector1">
            <a:avLst/>
          </a:prstGeom>
          <a:ln w="57150">
            <a:solidFill>
              <a:srgbClr val="FE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그래픽 32" descr="사용자 윤곽선">
            <a:extLst>
              <a:ext uri="{FF2B5EF4-FFF2-40B4-BE49-F238E27FC236}">
                <a16:creationId xmlns:a16="http://schemas.microsoft.com/office/drawing/2014/main" id="{C7C3F1F8-0856-D6D1-08D4-1874799F5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8281" y="2977550"/>
            <a:ext cx="914400" cy="9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4465D8A-5E18-7833-E0A8-27F34A8E15B0}"/>
              </a:ext>
            </a:extLst>
          </p:cNvPr>
          <p:cNvSpPr txBox="1"/>
          <p:nvPr/>
        </p:nvSpPr>
        <p:spPr>
          <a:xfrm>
            <a:off x="3662555" y="3175545"/>
            <a:ext cx="106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5BTC</a:t>
            </a:r>
            <a:endParaRPr lang="ko-KR" altLang="en-US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EA1FD3-FE88-4F7A-C98D-AAE87333418C}"/>
              </a:ext>
            </a:extLst>
          </p:cNvPr>
          <p:cNvSpPr txBox="1"/>
          <p:nvPr/>
        </p:nvSpPr>
        <p:spPr>
          <a:xfrm>
            <a:off x="3331431" y="3873581"/>
            <a:ext cx="384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사용자 </a:t>
            </a:r>
            <a:r>
              <a:rPr lang="en-US" altLang="ko-KR" sz="2000" dirty="0">
                <a:latin typeface="빙그레체" panose="02030803000000000000" pitchFamily="18" charset="-127"/>
                <a:ea typeface="빙그레체" panose="02030803000000000000" pitchFamily="18" charset="-127"/>
              </a:rPr>
              <a:t>B</a:t>
            </a:r>
            <a:endParaRPr lang="ko-KR" altLang="en-US" sz="20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grpSp>
        <p:nvGrpSpPr>
          <p:cNvPr id="40" name="그룹 51">
            <a:extLst>
              <a:ext uri="{FF2B5EF4-FFF2-40B4-BE49-F238E27FC236}">
                <a16:creationId xmlns:a16="http://schemas.microsoft.com/office/drawing/2014/main" id="{0F0D3517-DAD6-47B6-A31E-A4D582E1D450}"/>
              </a:ext>
            </a:extLst>
          </p:cNvPr>
          <p:cNvGrpSpPr>
            <a:grpSpLocks/>
          </p:cNvGrpSpPr>
          <p:nvPr/>
        </p:nvGrpSpPr>
        <p:grpSpPr bwMode="auto">
          <a:xfrm>
            <a:off x="6988899" y="4254698"/>
            <a:ext cx="4796506" cy="903863"/>
            <a:chOff x="6657264" y="3368786"/>
            <a:chExt cx="4389517" cy="904301"/>
          </a:xfrm>
        </p:grpSpPr>
        <p:sp>
          <p:nvSpPr>
            <p:cNvPr id="41" name="삼각형 45">
              <a:extLst>
                <a:ext uri="{FF2B5EF4-FFF2-40B4-BE49-F238E27FC236}">
                  <a16:creationId xmlns:a16="http://schemas.microsoft.com/office/drawing/2014/main" id="{E8FE0D5A-45E4-B44F-E1A4-541DF00D22B0}"/>
                </a:ext>
              </a:extLst>
            </p:cNvPr>
            <p:cNvSpPr/>
            <p:nvPr/>
          </p:nvSpPr>
          <p:spPr>
            <a:xfrm rot="5400000">
              <a:off x="6653298" y="3429930"/>
              <a:ext cx="131827" cy="123895"/>
            </a:xfrm>
            <a:prstGeom prst="triangle">
              <a:avLst/>
            </a:prstGeom>
            <a:solidFill>
              <a:srgbClr val="F4B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ko-KR" altLang="en-US"/>
            </a:p>
          </p:txBody>
        </p:sp>
        <p:sp>
          <p:nvSpPr>
            <p:cNvPr id="42" name="TextBox 53">
              <a:extLst>
                <a:ext uri="{FF2B5EF4-FFF2-40B4-BE49-F238E27FC236}">
                  <a16:creationId xmlns:a16="http://schemas.microsoft.com/office/drawing/2014/main" id="{2A372602-4252-7961-DDC7-C28AA1062F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2234" y="3368786"/>
              <a:ext cx="1354009" cy="36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hangingPunct="1"/>
              <a:r>
                <a:rPr kumimoji="1" lang="en-US" altLang="ko-KR" b="1" dirty="0" err="1">
                  <a:latin typeface="AppleSDGothicNeoB00" panose="02000503000000000000" pitchFamily="2" charset="-127"/>
                  <a:ea typeface="AppleSDGothicNeoB00" panose="02000503000000000000" pitchFamily="2" charset="-127"/>
                </a:rPr>
                <a:t>Github</a:t>
              </a:r>
              <a:endParaRPr kumimoji="1" lang="ko-KR" altLang="en-US" b="1" dirty="0">
                <a:latin typeface="AppleSDGothicNeoB00" panose="02000503000000000000" pitchFamily="2" charset="-127"/>
                <a:ea typeface="AppleSDGothicNeoB00" panose="02000503000000000000" pitchFamily="2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9044EC-0972-EAAE-8E1E-5632F1771806}"/>
                </a:ext>
              </a:extLst>
            </p:cNvPr>
            <p:cNvSpPr txBox="1"/>
            <p:nvPr/>
          </p:nvSpPr>
          <p:spPr>
            <a:xfrm>
              <a:off x="6657264" y="3688029"/>
              <a:ext cx="4389517" cy="5850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ppleSDGothicNeoB00" panose="02000503000000000000" pitchFamily="2" charset="-127"/>
                  <a:ea typeface="AppleSDGothicNeoB00" panose="02000503000000000000" pitchFamily="2" charset="-127"/>
                </a:rPr>
                <a:t>Bitcoin_Asset_Tracking</a:t>
              </a:r>
              <a:endParaRPr kumimoji="1"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endParaRPr>
            </a:p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ppleSDGothicNeoB00" panose="02000503000000000000" pitchFamily="2" charset="-127"/>
                  <a:ea typeface="AppleSDGothicNeoB00" panose="02000503000000000000" pitchFamily="2" charset="-127"/>
                </a:rPr>
                <a:t>https://github.com/CCIT-PROJECT/Bitcoin_Asset_Tracking</a:t>
              </a:r>
              <a:endParaRPr kumimoji="1"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ppleSDGothicNeoB00" panose="02000503000000000000" pitchFamily="2" charset="-127"/>
                <a:ea typeface="AppleSDGothicNeoB00" panose="02000503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686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결산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41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graphicFrame>
        <p:nvGraphicFramePr>
          <p:cNvPr id="2" name="표 4">
            <a:extLst>
              <a:ext uri="{FF2B5EF4-FFF2-40B4-BE49-F238E27FC236}">
                <a16:creationId xmlns:a16="http://schemas.microsoft.com/office/drawing/2014/main" id="{1AED9E9D-0BCE-F6E9-B9C2-86E8C729A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9928"/>
              </p:ext>
            </p:extLst>
          </p:nvPr>
        </p:nvGraphicFramePr>
        <p:xfrm>
          <a:off x="774754" y="1781175"/>
          <a:ext cx="10702871" cy="4438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0796">
                  <a:extLst>
                    <a:ext uri="{9D8B030D-6E8A-4147-A177-3AD203B41FA5}">
                      <a16:colId xmlns:a16="http://schemas.microsoft.com/office/drawing/2014/main" val="866326062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2279449275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1947752949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2103240523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1674389168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577689354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3733396989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2429699500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1930213544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2797773497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2924812824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4249474620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527589777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3888671494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3106461065"/>
                    </a:ext>
                  </a:extLst>
                </a:gridCol>
                <a:gridCol w="578805">
                  <a:extLst>
                    <a:ext uri="{9D8B030D-6E8A-4147-A177-3AD203B41FA5}">
                      <a16:colId xmlns:a16="http://schemas.microsoft.com/office/drawing/2014/main" val="3109760589"/>
                    </a:ext>
                  </a:extLst>
                </a:gridCol>
              </a:tblGrid>
              <a:tr h="382647"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9</a:t>
                      </a:r>
                      <a:r>
                        <a:rPr lang="ko-KR" altLang="en-US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월</a:t>
                      </a: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10</a:t>
                      </a:r>
                      <a:r>
                        <a:rPr lang="ko-KR" altLang="en-US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월</a:t>
                      </a: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11</a:t>
                      </a:r>
                      <a:r>
                        <a:rPr lang="ko-KR" altLang="en-US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월</a:t>
                      </a: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12</a:t>
                      </a:r>
                      <a:r>
                        <a:rPr lang="ko-KR" altLang="en-US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월</a:t>
                      </a: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963546"/>
                  </a:ext>
                </a:extLst>
              </a:tr>
              <a:tr h="3826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1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2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3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4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1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2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3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4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1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2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3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4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1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2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3</a:t>
                      </a:r>
                      <a:endParaRPr lang="ko-KR" altLang="en-US" sz="1700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3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114709"/>
                  </a:ext>
                </a:extLst>
              </a:tr>
              <a:tr h="734671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자료조사 및</a:t>
                      </a:r>
                      <a:endParaRPr lang="en-US" altLang="ko-KR" sz="2000" dirty="0">
                        <a:solidFill>
                          <a:schemeClr val="tx1"/>
                        </a:solidFill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사전구축</a:t>
                      </a:r>
                    </a:p>
                  </a:txBody>
                  <a:tcPr marL="111710" marR="111710" marT="55855" marB="558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700" dirty="0">
                        <a:solidFill>
                          <a:srgbClr val="675FD1"/>
                        </a:solidFill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673064"/>
                  </a:ext>
                </a:extLst>
              </a:tr>
              <a:tr h="734671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1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차 솔루션</a:t>
                      </a:r>
                    </a:p>
                  </a:txBody>
                  <a:tcPr marL="111710" marR="111710" marT="55855" marB="558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chemeClr val="accent3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chemeClr val="accent3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chemeClr val="accent3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27446"/>
                  </a:ext>
                </a:extLst>
              </a:tr>
              <a:tr h="734671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2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차 솔루션</a:t>
                      </a:r>
                    </a:p>
                  </a:txBody>
                  <a:tcPr marL="111710" marR="111710" marT="55855" marB="558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chemeClr val="accent6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chemeClr val="accent6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chemeClr val="accent6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chemeClr val="accent6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869445"/>
                  </a:ext>
                </a:extLst>
              </a:tr>
              <a:tr h="734671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3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차 솔루션</a:t>
                      </a:r>
                    </a:p>
                  </a:txBody>
                  <a:tcPr marL="111710" marR="111710" marT="55855" marB="558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689495"/>
                  </a:ext>
                </a:extLst>
              </a:tr>
              <a:tr h="734671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빙그레체" panose="02030503000000000000" pitchFamily="18" charset="-127"/>
                          <a:ea typeface="빙그레체" panose="02030503000000000000" pitchFamily="18" charset="-127"/>
                        </a:rPr>
                        <a:t>논문작성</a:t>
                      </a:r>
                    </a:p>
                  </a:txBody>
                  <a:tcPr marL="111710" marR="111710" marT="55855" marB="5585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빙그레체" panose="02030503000000000000" pitchFamily="18" charset="-127"/>
                        <a:ea typeface="빙그레체" panose="02030503000000000000" pitchFamily="18" charset="-127"/>
                      </a:endParaRPr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rgbClr val="0D0B27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111710" marR="111710" marT="55855" marB="55855" anchor="ctr">
                    <a:solidFill>
                      <a:srgbClr val="0D0B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10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1962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ko-KR" altLang="en-US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결산</a:t>
            </a: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42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E3A439F-E839-45B5-2266-9494EE664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54" y="2329014"/>
            <a:ext cx="1719111" cy="171911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07DDFE10-7CEC-D75F-30A8-55322FCE478A}"/>
              </a:ext>
            </a:extLst>
          </p:cNvPr>
          <p:cNvSpPr/>
          <p:nvPr/>
        </p:nvSpPr>
        <p:spPr>
          <a:xfrm>
            <a:off x="8562913" y="4769226"/>
            <a:ext cx="3333565" cy="1758937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노트북으로는 컴퓨팅 파워가 부족해서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,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 실제 </a:t>
            </a:r>
            <a:r>
              <a:rPr lang="ko-KR" altLang="en-US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비트코인을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 구동하기 어려웠다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C14AF55-6863-8779-4246-66B225809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73" y="2489651"/>
            <a:ext cx="1914221" cy="19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42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2">
            <a:extLst>
              <a:ext uri="{FF2B5EF4-FFF2-40B4-BE49-F238E27FC236}">
                <a16:creationId xmlns:a16="http://schemas.microsoft.com/office/drawing/2014/main" id="{19656644-744B-A784-4246-FA2EA1EA00C7}"/>
              </a:ext>
            </a:extLst>
          </p:cNvPr>
          <p:cNvSpPr txBox="1">
            <a:spLocks/>
          </p:cNvSpPr>
          <p:nvPr/>
        </p:nvSpPr>
        <p:spPr>
          <a:xfrm>
            <a:off x="5864070" y="6612811"/>
            <a:ext cx="463859" cy="468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90FA77-2E3A-4729-8359-23F76A56584A}" type="slidenum">
              <a:rPr lang="ko-KR" altLang="en-US" sz="1600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43</a:t>
            </a:fld>
            <a:endParaRPr lang="ko-KR" altLang="en-US" sz="16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92825DA-8365-81EC-5FE9-A88E7257BE98}"/>
              </a:ext>
            </a:extLst>
          </p:cNvPr>
          <p:cNvSpPr/>
          <p:nvPr/>
        </p:nvSpPr>
        <p:spPr>
          <a:xfrm>
            <a:off x="4890544" y="2452104"/>
            <a:ext cx="2410909" cy="847397"/>
          </a:xfrm>
          <a:prstGeom prst="rect">
            <a:avLst/>
          </a:prstGeom>
          <a:solidFill>
            <a:srgbClr val="6046F8"/>
          </a:solidFill>
          <a:ln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6046F8"/>
              </a:solidFill>
              <a:latin typeface="빙그레체Ⅱ" panose="02030503000000000000" pitchFamily="18" charset="-127"/>
              <a:ea typeface="빙그레체Ⅱ" panose="02030503000000000000" pitchFamily="18" charset="-127"/>
            </a:endParaRPr>
          </a:p>
        </p:txBody>
      </p:sp>
      <p:sp>
        <p:nvSpPr>
          <p:cNvPr id="11" name="텍스트 상자 5">
            <a:extLst>
              <a:ext uri="{FF2B5EF4-FFF2-40B4-BE49-F238E27FC236}">
                <a16:creationId xmlns:a16="http://schemas.microsoft.com/office/drawing/2014/main" id="{9C412F4A-36D0-F1A4-1083-C4924C8A016D}"/>
              </a:ext>
            </a:extLst>
          </p:cNvPr>
          <p:cNvSpPr txBox="1"/>
          <p:nvPr/>
        </p:nvSpPr>
        <p:spPr>
          <a:xfrm>
            <a:off x="0" y="2369246"/>
            <a:ext cx="12192000" cy="930255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ko-KR" sz="4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59479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2">
            <a:extLst>
              <a:ext uri="{FF2B5EF4-FFF2-40B4-BE49-F238E27FC236}">
                <a16:creationId xmlns:a16="http://schemas.microsoft.com/office/drawing/2014/main" id="{19656644-744B-A784-4246-FA2EA1EA00C7}"/>
              </a:ext>
            </a:extLst>
          </p:cNvPr>
          <p:cNvSpPr txBox="1">
            <a:spLocks/>
          </p:cNvSpPr>
          <p:nvPr/>
        </p:nvSpPr>
        <p:spPr>
          <a:xfrm>
            <a:off x="5864070" y="6612811"/>
            <a:ext cx="463859" cy="468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90FA77-2E3A-4729-8359-23F76A56584A}" type="slidenum">
              <a:rPr lang="ko-KR" altLang="en-US" sz="1600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44</a:t>
            </a:fld>
            <a:endParaRPr lang="ko-KR" altLang="en-US" sz="1600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92825DA-8365-81EC-5FE9-A88E7257BE98}"/>
              </a:ext>
            </a:extLst>
          </p:cNvPr>
          <p:cNvSpPr/>
          <p:nvPr/>
        </p:nvSpPr>
        <p:spPr>
          <a:xfrm>
            <a:off x="4823432" y="2470449"/>
            <a:ext cx="3246777" cy="847397"/>
          </a:xfrm>
          <a:prstGeom prst="rect">
            <a:avLst/>
          </a:prstGeom>
          <a:solidFill>
            <a:srgbClr val="6046F8"/>
          </a:solidFill>
          <a:ln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053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6046F8"/>
              </a:solidFill>
              <a:latin typeface="빙그레체Ⅱ" panose="02030503000000000000" pitchFamily="18" charset="-127"/>
              <a:ea typeface="빙그레체Ⅱ" panose="02030503000000000000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55A0FF-FD57-5CFF-0F67-D0A0E2CBF70E}"/>
              </a:ext>
            </a:extLst>
          </p:cNvPr>
          <p:cNvSpPr txBox="1"/>
          <p:nvPr/>
        </p:nvSpPr>
        <p:spPr>
          <a:xfrm>
            <a:off x="3766657" y="3540154"/>
            <a:ext cx="469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91714167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유재겸</a:t>
            </a:r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91913531 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서민재</a:t>
            </a:r>
          </a:p>
        </p:txBody>
      </p:sp>
      <p:sp>
        <p:nvSpPr>
          <p:cNvPr id="10" name="텍스트 상자 5">
            <a:extLst>
              <a:ext uri="{FF2B5EF4-FFF2-40B4-BE49-F238E27FC236}">
                <a16:creationId xmlns:a16="http://schemas.microsoft.com/office/drawing/2014/main" id="{6C41C9C6-4B90-21E9-8BE4-4E468E898836}"/>
              </a:ext>
            </a:extLst>
          </p:cNvPr>
          <p:cNvSpPr txBox="1"/>
          <p:nvPr/>
        </p:nvSpPr>
        <p:spPr>
          <a:xfrm>
            <a:off x="1" y="2387591"/>
            <a:ext cx="12192000" cy="930255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ko-KR" altLang="en-US" sz="4800" b="1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끝 </a:t>
            </a:r>
            <a:r>
              <a:rPr kumimoji="1" lang="ko-KR" altLang="en-US" sz="4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감사합니다</a:t>
            </a:r>
            <a:r>
              <a:rPr kumimoji="1" lang="en-US" altLang="ko-KR" sz="48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빙그레 메로나체" panose="020B0503000000000000" pitchFamily="50" charset="-127"/>
                <a:ea typeface="빙그레 메로나체" panose="020B0503000000000000" pitchFamily="50" charset="-127"/>
                <a:cs typeface="KoPubDotum_Pro" charset="-127"/>
              </a:rPr>
              <a:t>:)</a:t>
            </a:r>
          </a:p>
        </p:txBody>
      </p:sp>
    </p:spTree>
    <p:extLst>
      <p:ext uri="{BB962C8B-B14F-4D97-AF65-F5344CB8AC3E}">
        <p14:creationId xmlns:p14="http://schemas.microsoft.com/office/powerpoint/2010/main" val="3063256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Review</a:t>
            </a:r>
            <a:endParaRPr lang="ko-KR" altLang="en-US" sz="3200" dirty="0">
              <a:solidFill>
                <a:schemeClr val="bg1"/>
              </a:solidFill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5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AFADD35-EB14-5764-105F-B7BC061BB400}"/>
              </a:ext>
            </a:extLst>
          </p:cNvPr>
          <p:cNvSpPr/>
          <p:nvPr/>
        </p:nvSpPr>
        <p:spPr>
          <a:xfrm>
            <a:off x="432913" y="2800803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특정한 </a:t>
            </a:r>
            <a:r>
              <a:rPr lang="ko-KR" altLang="en-US" sz="1600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거래내역으로부터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</a:t>
            </a:r>
          </a:p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트랜잭션의 흐름 파악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0FBE870-E7D6-10D5-E068-09E163CC30D6}"/>
              </a:ext>
            </a:extLst>
          </p:cNvPr>
          <p:cNvSpPr/>
          <p:nvPr/>
        </p:nvSpPr>
        <p:spPr>
          <a:xfrm>
            <a:off x="432913" y="2202455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1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5F5C789-97A0-820A-9E08-1B18D1F0096F}"/>
              </a:ext>
            </a:extLst>
          </p:cNvPr>
          <p:cNvSpPr/>
          <p:nvPr/>
        </p:nvSpPr>
        <p:spPr>
          <a:xfrm>
            <a:off x="4274630" y="2803888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CLI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로 출력되는 결과 값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시각화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0940633-6B34-9D16-94D0-DABCA18AE992}"/>
              </a:ext>
            </a:extLst>
          </p:cNvPr>
          <p:cNvSpPr/>
          <p:nvPr/>
        </p:nvSpPr>
        <p:spPr>
          <a:xfrm>
            <a:off x="4274630" y="2205540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2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1FD8804B-4E4E-0DB9-99B0-34BE53914983}"/>
              </a:ext>
            </a:extLst>
          </p:cNvPr>
          <p:cNvSpPr/>
          <p:nvPr/>
        </p:nvSpPr>
        <p:spPr>
          <a:xfrm>
            <a:off x="8158536" y="2800803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특정한 주소로부터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</a:t>
            </a:r>
          </a:p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어떤 거래소인지 파악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279CCE3-DD7F-D940-5A90-8091BC31DF34}"/>
              </a:ext>
            </a:extLst>
          </p:cNvPr>
          <p:cNvSpPr/>
          <p:nvPr/>
        </p:nvSpPr>
        <p:spPr>
          <a:xfrm>
            <a:off x="8158536" y="2202455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3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</a:t>
            </a:r>
          </a:p>
        </p:txBody>
      </p:sp>
      <p:sp>
        <p:nvSpPr>
          <p:cNvPr id="3" name="사각형: 잘린 대각선 방향 모서리 2">
            <a:extLst>
              <a:ext uri="{FF2B5EF4-FFF2-40B4-BE49-F238E27FC236}">
                <a16:creationId xmlns:a16="http://schemas.microsoft.com/office/drawing/2014/main" id="{E63AADF2-D528-3DA2-217F-7809FCBBB6C7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948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Review</a:t>
            </a:r>
            <a:endParaRPr lang="ko-KR" altLang="en-US" sz="3200" dirty="0">
              <a:solidFill>
                <a:schemeClr val="bg1"/>
              </a:solidFill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6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AFADD35-EB14-5764-105F-B7BC061BB400}"/>
              </a:ext>
            </a:extLst>
          </p:cNvPr>
          <p:cNvSpPr/>
          <p:nvPr/>
        </p:nvSpPr>
        <p:spPr>
          <a:xfrm>
            <a:off x="432913" y="2800803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rgbClr val="00B05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특정한 </a:t>
            </a:r>
            <a:r>
              <a:rPr lang="ko-KR" altLang="en-US" sz="1600" dirty="0" err="1">
                <a:solidFill>
                  <a:srgbClr val="00B05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거래내역으로부터</a:t>
            </a:r>
            <a:r>
              <a:rPr lang="en-US" altLang="ko-KR" sz="1600" dirty="0">
                <a:solidFill>
                  <a:srgbClr val="00B05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,</a:t>
            </a:r>
          </a:p>
          <a:p>
            <a:pPr algn="ctr"/>
            <a:r>
              <a:rPr lang="ko-KR" altLang="en-US" sz="1600" dirty="0">
                <a:solidFill>
                  <a:srgbClr val="00B05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트랜잭션의 흐름 파악</a:t>
            </a:r>
            <a:endParaRPr lang="en-US" altLang="ko-KR" sz="1600" dirty="0">
              <a:solidFill>
                <a:srgbClr val="00B050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0FBE870-E7D6-10D5-E068-09E163CC30D6}"/>
              </a:ext>
            </a:extLst>
          </p:cNvPr>
          <p:cNvSpPr/>
          <p:nvPr/>
        </p:nvSpPr>
        <p:spPr>
          <a:xfrm>
            <a:off x="432913" y="2202455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1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5F5C789-97A0-820A-9E08-1B18D1F0096F}"/>
              </a:ext>
            </a:extLst>
          </p:cNvPr>
          <p:cNvSpPr/>
          <p:nvPr/>
        </p:nvSpPr>
        <p:spPr>
          <a:xfrm>
            <a:off x="4274630" y="2803888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트랜잭션 흐름 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-&gt; 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주소의 흐름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  <a:p>
            <a:pPr algn="ctr"/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CLI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로 출력되는 결과 값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시각화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0940633-6B34-9D16-94D0-DABCA18AE992}"/>
              </a:ext>
            </a:extLst>
          </p:cNvPr>
          <p:cNvSpPr/>
          <p:nvPr/>
        </p:nvSpPr>
        <p:spPr>
          <a:xfrm>
            <a:off x="4274630" y="2205540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2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1FD8804B-4E4E-0DB9-99B0-34BE53914983}"/>
              </a:ext>
            </a:extLst>
          </p:cNvPr>
          <p:cNvSpPr/>
          <p:nvPr/>
        </p:nvSpPr>
        <p:spPr>
          <a:xfrm>
            <a:off x="8158536" y="2800803"/>
            <a:ext cx="3557958" cy="187733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특정한 주소로부터</a:t>
            </a:r>
            <a:r>
              <a:rPr lang="en-US" altLang="ko-KR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</a:t>
            </a:r>
          </a:p>
          <a:p>
            <a:pPr algn="ctr"/>
            <a:r>
              <a:rPr lang="ko-KR" altLang="en-US" sz="16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어떤 거래소인지 파악</a:t>
            </a:r>
            <a:endParaRPr lang="en-US" altLang="ko-KR" sz="1600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279CCE3-DD7F-D940-5A90-8091BC31DF34}"/>
              </a:ext>
            </a:extLst>
          </p:cNvPr>
          <p:cNvSpPr/>
          <p:nvPr/>
        </p:nvSpPr>
        <p:spPr>
          <a:xfrm>
            <a:off x="8158536" y="2202455"/>
            <a:ext cx="3557958" cy="503176"/>
          </a:xfrm>
          <a:prstGeom prst="rect">
            <a:avLst/>
          </a:prstGeom>
          <a:solidFill>
            <a:srgbClr val="303030"/>
          </a:solidFill>
          <a:ln w="28575">
            <a:solidFill>
              <a:srgbClr val="675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3</a:t>
            </a:r>
            <a:r>
              <a:rPr lang="ko-KR" altLang="en-US" dirty="0">
                <a:latin typeface="빙그레체" panose="02030503000000000000" pitchFamily="18" charset="-127"/>
                <a:ea typeface="빙그레체" panose="02030503000000000000" pitchFamily="18" charset="-127"/>
              </a:rPr>
              <a:t>차 솔루션</a:t>
            </a:r>
          </a:p>
        </p:txBody>
      </p:sp>
      <p:sp>
        <p:nvSpPr>
          <p:cNvPr id="21" name="사각형: 잘린 대각선 방향 모서리 20">
            <a:extLst>
              <a:ext uri="{FF2B5EF4-FFF2-40B4-BE49-F238E27FC236}">
                <a16:creationId xmlns:a16="http://schemas.microsoft.com/office/drawing/2014/main" id="{4CEE58D2-3EB0-E1B8-A1C5-A8D2AF6754A3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5912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Review</a:t>
            </a:r>
            <a:endParaRPr lang="ko-KR" altLang="en-US" sz="3200" dirty="0">
              <a:solidFill>
                <a:schemeClr val="bg1"/>
              </a:solidFill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7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noFill/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73355F-9D3C-20E1-4E14-62D354CA6E46}"/>
              </a:ext>
            </a:extLst>
          </p:cNvPr>
          <p:cNvSpPr txBox="1"/>
          <p:nvPr/>
        </p:nvSpPr>
        <p:spPr>
          <a:xfrm>
            <a:off x="383060" y="1529845"/>
            <a:ext cx="2621063" cy="369332"/>
          </a:xfrm>
          <a:prstGeom prst="rect">
            <a:avLst/>
          </a:prstGeom>
          <a:solidFill>
            <a:schemeClr val="accent6">
              <a:alpha val="2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Abadi" panose="020B0604020104020204" pitchFamily="34" charset="0"/>
                <a:ea typeface="AppleSDGothicNeoH00" panose="02000503000000000000" pitchFamily="2" charset="-127"/>
              </a:rPr>
              <a:t>TX</a:t>
            </a:r>
            <a:r>
              <a:rPr lang="ko-KR" altLang="en-US" dirty="0">
                <a:latin typeface="Abadi" panose="020B0604020104020204" pitchFamily="34" charset="0"/>
                <a:ea typeface="AppleSDGothicNeoH00" panose="02000503000000000000" pitchFamily="2" charset="-127"/>
              </a:rPr>
              <a:t> </a:t>
            </a:r>
            <a:r>
              <a:rPr lang="en-US" altLang="ko-KR" dirty="0">
                <a:latin typeface="Abadi" panose="020B0604020104020204" pitchFamily="34" charset="0"/>
                <a:ea typeface="AppleSDGothicNeoH00" panose="02000503000000000000" pitchFamily="2" charset="-127"/>
              </a:rPr>
              <a:t>#1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D415A-E43B-A050-1993-F82F96817173}"/>
              </a:ext>
            </a:extLst>
          </p:cNvPr>
          <p:cNvSpPr txBox="1"/>
          <p:nvPr/>
        </p:nvSpPr>
        <p:spPr>
          <a:xfrm>
            <a:off x="1691552" y="1908217"/>
            <a:ext cx="13125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vout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4C5449-C5AD-73B9-6D73-9515A2CF2215}"/>
              </a:ext>
            </a:extLst>
          </p:cNvPr>
          <p:cNvSpPr txBox="1"/>
          <p:nvPr/>
        </p:nvSpPr>
        <p:spPr>
          <a:xfrm>
            <a:off x="383061" y="1908217"/>
            <a:ext cx="13125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vin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3BD236-310B-8E89-4CE5-2A70EC7DC841}"/>
              </a:ext>
            </a:extLst>
          </p:cNvPr>
          <p:cNvSpPr txBox="1"/>
          <p:nvPr/>
        </p:nvSpPr>
        <p:spPr>
          <a:xfrm>
            <a:off x="383061" y="2268834"/>
            <a:ext cx="13125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 err="1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utxo</a:t>
            </a:r>
            <a:r>
              <a:rPr lang="en-US" altLang="ko-KR" sz="1400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 </a:t>
            </a:r>
            <a:r>
              <a:rPr lang="ko-KR" altLang="en-US" sz="1400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출처</a:t>
            </a:r>
            <a:endParaRPr lang="en-US" altLang="ko-KR" sz="1400" b="1" dirty="0">
              <a:solidFill>
                <a:srgbClr val="FF0000"/>
              </a:solidFill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2F7162-1B2D-590D-CE38-5A8E952D357D}"/>
              </a:ext>
            </a:extLst>
          </p:cNvPr>
          <p:cNvSpPr txBox="1"/>
          <p:nvPr/>
        </p:nvSpPr>
        <p:spPr>
          <a:xfrm>
            <a:off x="1700088" y="2268833"/>
            <a:ext cx="130403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B</a:t>
            </a:r>
            <a:r>
              <a:rPr lang="ko-KR" altLang="en-US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주소</a:t>
            </a:r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2BTC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30CD41-8AB1-A8BA-AF31-66E158AE2416}"/>
              </a:ext>
            </a:extLst>
          </p:cNvPr>
          <p:cNvSpPr txBox="1"/>
          <p:nvPr/>
        </p:nvSpPr>
        <p:spPr>
          <a:xfrm>
            <a:off x="1696913" y="2571382"/>
            <a:ext cx="130664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A</a:t>
            </a:r>
            <a:r>
              <a:rPr lang="ko-KR" altLang="en-US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주소</a:t>
            </a:r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3BTC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706BF9-10DD-2D89-74EF-A0621273CF58}"/>
              </a:ext>
            </a:extLst>
          </p:cNvPr>
          <p:cNvSpPr txBox="1"/>
          <p:nvPr/>
        </p:nvSpPr>
        <p:spPr>
          <a:xfrm>
            <a:off x="384683" y="2572470"/>
            <a:ext cx="13125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5BTC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12F728-3E87-E5EC-C97E-D3F0829D5E1E}"/>
              </a:ext>
            </a:extLst>
          </p:cNvPr>
          <p:cNvSpPr txBox="1"/>
          <p:nvPr/>
        </p:nvSpPr>
        <p:spPr>
          <a:xfrm>
            <a:off x="3165740" y="2902300"/>
            <a:ext cx="2621063" cy="369332"/>
          </a:xfrm>
          <a:prstGeom prst="rect">
            <a:avLst/>
          </a:prstGeom>
          <a:solidFill>
            <a:schemeClr val="accent6">
              <a:alpha val="2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Abadi" panose="020B0604020104020204" pitchFamily="34" charset="0"/>
                <a:ea typeface="AppleSDGothicNeoH00" panose="02000503000000000000" pitchFamily="2" charset="-127"/>
              </a:rPr>
              <a:t>TX #2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761918-FD4B-DE11-E347-6F9B875782DB}"/>
              </a:ext>
            </a:extLst>
          </p:cNvPr>
          <p:cNvSpPr txBox="1"/>
          <p:nvPr/>
        </p:nvSpPr>
        <p:spPr>
          <a:xfrm>
            <a:off x="4474232" y="3280672"/>
            <a:ext cx="13125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vout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8A5E7F-C711-CB0E-C14E-A149C077DA71}"/>
              </a:ext>
            </a:extLst>
          </p:cNvPr>
          <p:cNvSpPr txBox="1"/>
          <p:nvPr/>
        </p:nvSpPr>
        <p:spPr>
          <a:xfrm>
            <a:off x="3165741" y="3280672"/>
            <a:ext cx="13125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vin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9677F5-1E4E-3C4B-C4F7-A42A446F812B}"/>
              </a:ext>
            </a:extLst>
          </p:cNvPr>
          <p:cNvSpPr txBox="1"/>
          <p:nvPr/>
        </p:nvSpPr>
        <p:spPr>
          <a:xfrm>
            <a:off x="3165741" y="3641289"/>
            <a:ext cx="13125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TX #1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8AD86-B15D-43C9-1A64-C09DC1F421F9}"/>
              </a:ext>
            </a:extLst>
          </p:cNvPr>
          <p:cNvSpPr txBox="1"/>
          <p:nvPr/>
        </p:nvSpPr>
        <p:spPr>
          <a:xfrm>
            <a:off x="4482768" y="3641288"/>
            <a:ext cx="130403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C</a:t>
            </a:r>
            <a:r>
              <a:rPr lang="ko-KR" altLang="en-US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주소</a:t>
            </a:r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1BTC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C28365-0F0F-9B8E-4B2D-F04C60CA06F6}"/>
              </a:ext>
            </a:extLst>
          </p:cNvPr>
          <p:cNvSpPr txBox="1"/>
          <p:nvPr/>
        </p:nvSpPr>
        <p:spPr>
          <a:xfrm>
            <a:off x="4479593" y="3943837"/>
            <a:ext cx="130664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B</a:t>
            </a:r>
            <a:r>
              <a:rPr lang="ko-KR" altLang="en-US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주소</a:t>
            </a:r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1BTC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3F4072-F41A-F864-A4DB-FD80A119634E}"/>
              </a:ext>
            </a:extLst>
          </p:cNvPr>
          <p:cNvSpPr txBox="1"/>
          <p:nvPr/>
        </p:nvSpPr>
        <p:spPr>
          <a:xfrm>
            <a:off x="3167363" y="3944925"/>
            <a:ext cx="13125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2BTC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1BE216-D8CB-4CB5-0AA9-11090FA6F782}"/>
              </a:ext>
            </a:extLst>
          </p:cNvPr>
          <p:cNvSpPr txBox="1"/>
          <p:nvPr/>
        </p:nvSpPr>
        <p:spPr>
          <a:xfrm>
            <a:off x="6026386" y="4251614"/>
            <a:ext cx="2621063" cy="369332"/>
          </a:xfrm>
          <a:prstGeom prst="rect">
            <a:avLst/>
          </a:prstGeom>
          <a:solidFill>
            <a:schemeClr val="accent6">
              <a:alpha val="2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Abadi" panose="020B0604020104020204" pitchFamily="34" charset="0"/>
                <a:ea typeface="AppleSDGothicNeoH00" panose="02000503000000000000" pitchFamily="2" charset="-127"/>
              </a:rPr>
              <a:t>TX #23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7DAF11-DD7C-AEF2-127B-A74114C09B26}"/>
              </a:ext>
            </a:extLst>
          </p:cNvPr>
          <p:cNvSpPr txBox="1"/>
          <p:nvPr/>
        </p:nvSpPr>
        <p:spPr>
          <a:xfrm>
            <a:off x="7334878" y="4629986"/>
            <a:ext cx="13125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vout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D8EA8D-0EFF-B022-35DB-4CB8AECFE9B1}"/>
              </a:ext>
            </a:extLst>
          </p:cNvPr>
          <p:cNvSpPr txBox="1"/>
          <p:nvPr/>
        </p:nvSpPr>
        <p:spPr>
          <a:xfrm>
            <a:off x="6026387" y="4629986"/>
            <a:ext cx="13125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vin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593A05-1F52-BAC0-B1F5-A74D0483D8B8}"/>
              </a:ext>
            </a:extLst>
          </p:cNvPr>
          <p:cNvSpPr txBox="1"/>
          <p:nvPr/>
        </p:nvSpPr>
        <p:spPr>
          <a:xfrm>
            <a:off x="6026387" y="4990603"/>
            <a:ext cx="13125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TX #2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677C81-27CB-32EC-EB34-376105B09C85}"/>
              </a:ext>
            </a:extLst>
          </p:cNvPr>
          <p:cNvSpPr txBox="1"/>
          <p:nvPr/>
        </p:nvSpPr>
        <p:spPr>
          <a:xfrm>
            <a:off x="7343414" y="4990602"/>
            <a:ext cx="130403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spc="-150" dirty="0">
                <a:latin typeface="빙그레체" panose="02030503000000000000" pitchFamily="18" charset="-127"/>
                <a:ea typeface="빙그레체" panose="02030503000000000000" pitchFamily="18" charset="-127"/>
              </a:rPr>
              <a:t>C</a:t>
            </a:r>
            <a:r>
              <a:rPr lang="ko-KR" altLang="en-US" sz="1400" spc="-15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주소</a:t>
            </a:r>
            <a:r>
              <a:rPr lang="en-US" altLang="ko-KR" sz="1400" spc="-15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0.5BTC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D8168F-15F3-97C4-CFA3-500ED0283197}"/>
              </a:ext>
            </a:extLst>
          </p:cNvPr>
          <p:cNvSpPr txBox="1"/>
          <p:nvPr/>
        </p:nvSpPr>
        <p:spPr>
          <a:xfrm>
            <a:off x="7340239" y="5293151"/>
            <a:ext cx="130664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spc="-150" dirty="0">
                <a:latin typeface="빙그레체" panose="02030503000000000000" pitchFamily="18" charset="-127"/>
                <a:ea typeface="빙그레체" panose="02030503000000000000" pitchFamily="18" charset="-127"/>
              </a:rPr>
              <a:t>A</a:t>
            </a:r>
            <a:r>
              <a:rPr lang="ko-KR" altLang="en-US" sz="1400" spc="-15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주소</a:t>
            </a:r>
            <a:r>
              <a:rPr lang="en-US" altLang="ko-KR" sz="1400" spc="-15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0.5BTC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ADEDBE-B208-54AA-4CED-A2567B02466D}"/>
              </a:ext>
            </a:extLst>
          </p:cNvPr>
          <p:cNvSpPr txBox="1"/>
          <p:nvPr/>
        </p:nvSpPr>
        <p:spPr>
          <a:xfrm>
            <a:off x="6028009" y="5294239"/>
            <a:ext cx="13125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1BTC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C688F1-F878-1567-AE09-8AAE48116C16}"/>
              </a:ext>
            </a:extLst>
          </p:cNvPr>
          <p:cNvSpPr txBox="1"/>
          <p:nvPr/>
        </p:nvSpPr>
        <p:spPr>
          <a:xfrm>
            <a:off x="9172257" y="5184562"/>
            <a:ext cx="2621063" cy="369332"/>
          </a:xfrm>
          <a:prstGeom prst="rect">
            <a:avLst/>
          </a:prstGeom>
          <a:solidFill>
            <a:schemeClr val="accent6">
              <a:alpha val="2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Abadi" panose="020B0604020104020204" pitchFamily="34" charset="0"/>
                <a:ea typeface="AppleSDGothicNeoH00" panose="02000503000000000000" pitchFamily="2" charset="-127"/>
              </a:rPr>
              <a:t>TX #241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E1F2CD-2AB8-61E2-23AC-F021CFAC5670}"/>
              </a:ext>
            </a:extLst>
          </p:cNvPr>
          <p:cNvSpPr txBox="1"/>
          <p:nvPr/>
        </p:nvSpPr>
        <p:spPr>
          <a:xfrm>
            <a:off x="10480749" y="5562934"/>
            <a:ext cx="13125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 err="1">
                <a:latin typeface="빙그레체" panose="02030503000000000000" pitchFamily="18" charset="-127"/>
                <a:ea typeface="빙그레체" panose="02030503000000000000" pitchFamily="18" charset="-127"/>
              </a:rPr>
              <a:t>vout</a:t>
            </a:r>
            <a:endParaRPr lang="en-US" altLang="ko-KR" dirty="0">
              <a:latin typeface="빙그레체" panose="02030503000000000000" pitchFamily="18" charset="-127"/>
              <a:ea typeface="빙그레체" panose="02030503000000000000" pitchFamily="18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190123-EB98-5C23-4EC5-22D163E35640}"/>
              </a:ext>
            </a:extLst>
          </p:cNvPr>
          <p:cNvSpPr txBox="1"/>
          <p:nvPr/>
        </p:nvSpPr>
        <p:spPr>
          <a:xfrm>
            <a:off x="9172258" y="5562934"/>
            <a:ext cx="131257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빙그레체" panose="02030503000000000000" pitchFamily="18" charset="-127"/>
                <a:ea typeface="빙그레체" panose="02030503000000000000" pitchFamily="18" charset="-127"/>
              </a:rPr>
              <a:t>vin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7DEC9E-558E-0B6C-82DF-3684645F10ED}"/>
              </a:ext>
            </a:extLst>
          </p:cNvPr>
          <p:cNvSpPr txBox="1"/>
          <p:nvPr/>
        </p:nvSpPr>
        <p:spPr>
          <a:xfrm>
            <a:off x="9172258" y="5923551"/>
            <a:ext cx="13125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  <a:latin typeface="빙그레체" panose="02030503000000000000" pitchFamily="18" charset="-127"/>
                <a:ea typeface="빙그레체" panose="02030503000000000000" pitchFamily="18" charset="-127"/>
              </a:rPr>
              <a:t>TX #23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1761B2-2A2A-115F-5FBF-1C408650011B}"/>
              </a:ext>
            </a:extLst>
          </p:cNvPr>
          <p:cNvSpPr txBox="1"/>
          <p:nvPr/>
        </p:nvSpPr>
        <p:spPr>
          <a:xfrm>
            <a:off x="10489285" y="5923550"/>
            <a:ext cx="1304035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B</a:t>
            </a:r>
            <a:r>
              <a:rPr lang="ko-KR" altLang="en-US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주소</a:t>
            </a:r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2BTC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308D52-8260-8B69-77EC-29E7ED4DA82A}"/>
              </a:ext>
            </a:extLst>
          </p:cNvPr>
          <p:cNvSpPr txBox="1"/>
          <p:nvPr/>
        </p:nvSpPr>
        <p:spPr>
          <a:xfrm>
            <a:off x="10486110" y="6226099"/>
            <a:ext cx="130664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A</a:t>
            </a:r>
            <a:r>
              <a:rPr lang="ko-KR" altLang="en-US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주소</a:t>
            </a:r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, 3BTC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98C223-C85B-9A8C-52E1-4F6F16E9E7A3}"/>
              </a:ext>
            </a:extLst>
          </p:cNvPr>
          <p:cNvSpPr txBox="1"/>
          <p:nvPr/>
        </p:nvSpPr>
        <p:spPr>
          <a:xfrm>
            <a:off x="9173880" y="6227187"/>
            <a:ext cx="13125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빙그레체" panose="02030503000000000000" pitchFamily="18" charset="-127"/>
                <a:ea typeface="빙그레체" panose="02030503000000000000" pitchFamily="18" charset="-127"/>
              </a:rPr>
              <a:t>5BTC</a:t>
            </a:r>
          </a:p>
        </p:txBody>
      </p: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873B701F-4CC3-DB1E-689D-3F5672208D15}"/>
              </a:ext>
            </a:extLst>
          </p:cNvPr>
          <p:cNvCxnSpPr>
            <a:cxnSpLocks/>
          </p:cNvCxnSpPr>
          <p:nvPr/>
        </p:nvCxnSpPr>
        <p:spPr>
          <a:xfrm flipH="1" flipV="1">
            <a:off x="2030136" y="1823011"/>
            <a:ext cx="1506379" cy="1927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A53B6ADC-A148-7CF4-9BCB-1736E5946456}"/>
              </a:ext>
            </a:extLst>
          </p:cNvPr>
          <p:cNvCxnSpPr>
            <a:cxnSpLocks/>
          </p:cNvCxnSpPr>
          <p:nvPr/>
        </p:nvCxnSpPr>
        <p:spPr>
          <a:xfrm flipH="1" flipV="1">
            <a:off x="4790114" y="3145872"/>
            <a:ext cx="1636746" cy="19225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96887E03-D96C-83FD-D3DA-ACAC220FF929}"/>
              </a:ext>
            </a:extLst>
          </p:cNvPr>
          <p:cNvCxnSpPr>
            <a:cxnSpLocks/>
          </p:cNvCxnSpPr>
          <p:nvPr/>
        </p:nvCxnSpPr>
        <p:spPr>
          <a:xfrm flipH="1" flipV="1">
            <a:off x="7852095" y="4488110"/>
            <a:ext cx="1692803" cy="14699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116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Review</a:t>
            </a:r>
            <a:endParaRPr lang="ko-KR" altLang="en-US" sz="3200" dirty="0">
              <a:solidFill>
                <a:schemeClr val="bg1"/>
              </a:solidFill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8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ED65E6B-9DEA-F8B9-B78F-DE545061795F}"/>
              </a:ext>
            </a:extLst>
          </p:cNvPr>
          <p:cNvGrpSpPr/>
          <p:nvPr/>
        </p:nvGrpSpPr>
        <p:grpSpPr>
          <a:xfrm>
            <a:off x="1260434" y="1906830"/>
            <a:ext cx="9207272" cy="4115690"/>
            <a:chOff x="903083" y="1961641"/>
            <a:chExt cx="7785342" cy="3480081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8BBB1E30-4314-E1FB-E758-C8281361F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659" y="2201088"/>
              <a:ext cx="1008884" cy="1008884"/>
            </a:xfrm>
            <a:prstGeom prst="rect">
              <a:avLst/>
            </a:prstGeom>
          </p:spPr>
        </p:pic>
        <p:cxnSp>
          <p:nvCxnSpPr>
            <p:cNvPr id="3" name="직선 화살표 연결선 2">
              <a:extLst>
                <a:ext uri="{FF2B5EF4-FFF2-40B4-BE49-F238E27FC236}">
                  <a16:creationId xmlns:a16="http://schemas.microsoft.com/office/drawing/2014/main" id="{7A2CDD38-9143-4CC3-7F41-179D9E105136}"/>
                </a:ext>
              </a:extLst>
            </p:cNvPr>
            <p:cNvCxnSpPr>
              <a:cxnSpLocks/>
            </p:cNvCxnSpPr>
            <p:nvPr/>
          </p:nvCxnSpPr>
          <p:spPr>
            <a:xfrm>
              <a:off x="2728045" y="2515882"/>
              <a:ext cx="1107347" cy="0"/>
            </a:xfrm>
            <a:prstGeom prst="straightConnector1">
              <a:avLst/>
            </a:prstGeom>
            <a:ln w="76200">
              <a:solidFill>
                <a:srgbClr val="6046F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4C9A24-9633-4A74-D435-225720A527E2}"/>
                </a:ext>
              </a:extLst>
            </p:cNvPr>
            <p:cNvSpPr txBox="1"/>
            <p:nvPr/>
          </p:nvSpPr>
          <p:spPr>
            <a:xfrm>
              <a:off x="903083" y="3307965"/>
              <a:ext cx="2164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빙그레체" panose="02030503000000000000" pitchFamily="18" charset="-127"/>
                  <a:ea typeface="빙그레체" panose="02030503000000000000" pitchFamily="18" charset="-127"/>
                </a:rPr>
                <a:t>블록체인 네트워크</a:t>
              </a:r>
            </a:p>
          </p:txBody>
        </p:sp>
        <p:cxnSp>
          <p:nvCxnSpPr>
            <p:cNvPr id="5" name="직선 화살표 연결선 4">
              <a:extLst>
                <a:ext uri="{FF2B5EF4-FFF2-40B4-BE49-F238E27FC236}">
                  <a16:creationId xmlns:a16="http://schemas.microsoft.com/office/drawing/2014/main" id="{7227E300-356C-B83D-0466-D149AFA00C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4488" y="2881237"/>
              <a:ext cx="1107348" cy="0"/>
            </a:xfrm>
            <a:prstGeom prst="straightConnector1">
              <a:avLst/>
            </a:prstGeom>
            <a:ln w="76200">
              <a:solidFill>
                <a:srgbClr val="6046F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52C7DCB1-08C5-E5F7-86F1-B69A75841A86}"/>
                </a:ext>
              </a:extLst>
            </p:cNvPr>
            <p:cNvSpPr/>
            <p:nvPr/>
          </p:nvSpPr>
          <p:spPr>
            <a:xfrm>
              <a:off x="4130404" y="2368327"/>
              <a:ext cx="1364157" cy="629170"/>
            </a:xfrm>
            <a:prstGeom prst="rect">
              <a:avLst/>
            </a:prstGeom>
            <a:solidFill>
              <a:schemeClr val="accent3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  <a:latin typeface="빙그레체" panose="02030503000000000000" pitchFamily="18" charset="-127"/>
                  <a:ea typeface="빙그레체" panose="02030503000000000000" pitchFamily="18" charset="-127"/>
                </a:rPr>
                <a:t>TX</a:t>
              </a:r>
              <a:r>
                <a:rPr lang="ko-KR" altLang="en-US" dirty="0">
                  <a:solidFill>
                    <a:schemeClr val="tx1"/>
                  </a:solidFill>
                  <a:latin typeface="빙그레체" panose="02030503000000000000" pitchFamily="18" charset="-127"/>
                  <a:ea typeface="빙그레체" panose="02030503000000000000" pitchFamily="18" charset="-127"/>
                </a:rPr>
                <a:t>수집기</a:t>
              </a:r>
            </a:p>
          </p:txBody>
        </p:sp>
        <p:cxnSp>
          <p:nvCxnSpPr>
            <p:cNvPr id="7" name="직선 화살표 연결선 6">
              <a:extLst>
                <a:ext uri="{FF2B5EF4-FFF2-40B4-BE49-F238E27FC236}">
                  <a16:creationId xmlns:a16="http://schemas.microsoft.com/office/drawing/2014/main" id="{362B6B81-D1CE-0ACB-99F7-07529D1F72DB}"/>
                </a:ext>
              </a:extLst>
            </p:cNvPr>
            <p:cNvCxnSpPr>
              <a:cxnSpLocks/>
            </p:cNvCxnSpPr>
            <p:nvPr/>
          </p:nvCxnSpPr>
          <p:spPr>
            <a:xfrm>
              <a:off x="5673978" y="2682912"/>
              <a:ext cx="1107347" cy="0"/>
            </a:xfrm>
            <a:prstGeom prst="straightConnector1">
              <a:avLst/>
            </a:prstGeom>
            <a:ln w="76200">
              <a:solidFill>
                <a:srgbClr val="6046F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원통형 7">
              <a:extLst>
                <a:ext uri="{FF2B5EF4-FFF2-40B4-BE49-F238E27FC236}">
                  <a16:creationId xmlns:a16="http://schemas.microsoft.com/office/drawing/2014/main" id="{175B9C8C-4941-9982-3D4A-FCC01E6B28B0}"/>
                </a:ext>
              </a:extLst>
            </p:cNvPr>
            <p:cNvSpPr/>
            <p:nvPr/>
          </p:nvSpPr>
          <p:spPr>
            <a:xfrm>
              <a:off x="7080397" y="2318638"/>
              <a:ext cx="1364154" cy="67196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  <a:latin typeface="빙그레체" panose="02030503000000000000" pitchFamily="18" charset="-127"/>
                  <a:ea typeface="빙그레체" panose="02030503000000000000" pitchFamily="18" charset="-127"/>
                </a:rPr>
                <a:t>TX DB</a:t>
              </a:r>
              <a:endParaRPr lang="ko-KR" altLang="en-US" dirty="0">
                <a:solidFill>
                  <a:schemeClr val="tx1"/>
                </a:solidFill>
                <a:latin typeface="빙그레체" panose="02030503000000000000" pitchFamily="18" charset="-127"/>
                <a:ea typeface="빙그레체" panose="02030503000000000000" pitchFamily="18" charset="-127"/>
              </a:endParaRPr>
            </a:p>
          </p:txBody>
        </p:sp>
        <p:cxnSp>
          <p:nvCxnSpPr>
            <p:cNvPr id="9" name="직선 화살표 연결선 8">
              <a:extLst>
                <a:ext uri="{FF2B5EF4-FFF2-40B4-BE49-F238E27FC236}">
                  <a16:creationId xmlns:a16="http://schemas.microsoft.com/office/drawing/2014/main" id="{ABCDBFD2-A403-9931-A3BD-85725F57F374}"/>
                </a:ext>
              </a:extLst>
            </p:cNvPr>
            <p:cNvCxnSpPr>
              <a:cxnSpLocks/>
            </p:cNvCxnSpPr>
            <p:nvPr/>
          </p:nvCxnSpPr>
          <p:spPr>
            <a:xfrm>
              <a:off x="7980952" y="3153089"/>
              <a:ext cx="0" cy="1107348"/>
            </a:xfrm>
            <a:prstGeom prst="straightConnector1">
              <a:avLst/>
            </a:prstGeom>
            <a:ln w="76200">
              <a:solidFill>
                <a:srgbClr val="6046F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화살표 연결선 9">
              <a:extLst>
                <a:ext uri="{FF2B5EF4-FFF2-40B4-BE49-F238E27FC236}">
                  <a16:creationId xmlns:a16="http://schemas.microsoft.com/office/drawing/2014/main" id="{E4BEE104-DF49-9425-9A27-20B23D511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0397" y="3120732"/>
              <a:ext cx="0" cy="1107347"/>
            </a:xfrm>
            <a:prstGeom prst="straightConnector1">
              <a:avLst/>
            </a:prstGeom>
            <a:ln w="76200">
              <a:solidFill>
                <a:srgbClr val="6046F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DBDC5D9-02D8-9F58-265A-DE9F96172BDC}"/>
                </a:ext>
              </a:extLst>
            </p:cNvPr>
            <p:cNvSpPr/>
            <p:nvPr/>
          </p:nvSpPr>
          <p:spPr>
            <a:xfrm>
              <a:off x="7080397" y="4349324"/>
              <a:ext cx="1364157" cy="629170"/>
            </a:xfrm>
            <a:prstGeom prst="rect">
              <a:avLst/>
            </a:prstGeom>
            <a:solidFill>
              <a:schemeClr val="accent3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  <a:latin typeface="빙그레체" panose="02030503000000000000" pitchFamily="18" charset="-127"/>
                  <a:ea typeface="빙그레체" panose="02030503000000000000" pitchFamily="18" charset="-127"/>
                </a:rPr>
                <a:t>탐색기</a:t>
              </a:r>
            </a:p>
          </p:txBody>
        </p: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1025F470-8371-5A63-BF77-B7BEED79AB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8192" y="4624777"/>
              <a:ext cx="1107348" cy="0"/>
            </a:xfrm>
            <a:prstGeom prst="straightConnector1">
              <a:avLst/>
            </a:prstGeom>
            <a:ln w="76200">
              <a:solidFill>
                <a:srgbClr val="6046F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1F77772E-68B2-39C2-4377-ABEFB2D8E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606" y="4124808"/>
              <a:ext cx="853706" cy="85370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4831D1-3AF3-B4FB-6D52-B239917074AF}"/>
                </a:ext>
              </a:extLst>
            </p:cNvPr>
            <p:cNvSpPr txBox="1"/>
            <p:nvPr/>
          </p:nvSpPr>
          <p:spPr>
            <a:xfrm>
              <a:off x="4130404" y="5072390"/>
              <a:ext cx="1448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빙그레체" panose="02030503000000000000" pitchFamily="18" charset="-127"/>
                  <a:ea typeface="빙그레체" panose="02030503000000000000" pitchFamily="18" charset="-127"/>
                </a:rPr>
                <a:t>결과물 출력</a:t>
              </a: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EB849CA3-F5BC-975D-54C1-20F73FB36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061" y="1961641"/>
              <a:ext cx="577364" cy="577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5365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5302FCF-4E58-47AD-BE83-A5E3F891D3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1938" y="214505"/>
            <a:ext cx="8867274" cy="72424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ko-KR" sz="3200" dirty="0">
                <a:solidFill>
                  <a:schemeClr val="bg1"/>
                </a:solidFill>
                <a:latin typeface="빙그레체" panose="02030803000000000000" pitchFamily="18" charset="-127"/>
                <a:ea typeface="빙그레체" panose="02030803000000000000" pitchFamily="18" charset="-127"/>
              </a:rPr>
              <a:t>Review</a:t>
            </a:r>
            <a:endParaRPr lang="ko-KR" altLang="en-US" sz="3200" dirty="0">
              <a:solidFill>
                <a:schemeClr val="bg1"/>
              </a:solidFill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46" name="슬라이드 번호 개체 틀 2">
            <a:extLst>
              <a:ext uri="{FF2B5EF4-FFF2-40B4-BE49-F238E27FC236}">
                <a16:creationId xmlns:a16="http://schemas.microsoft.com/office/drawing/2014/main" id="{082B7B47-AC18-41D3-97B8-8B3147790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4070" y="6747035"/>
            <a:ext cx="463859" cy="46821"/>
          </a:xfrm>
        </p:spPr>
        <p:txBody>
          <a:bodyPr/>
          <a:lstStyle/>
          <a:p>
            <a:pPr algn="ctr"/>
            <a:fld id="{4D90FA77-2E3A-4729-8359-23F76A56584A}" type="slidenum">
              <a:rPr lang="ko-KR" altLang="en-US" smtClean="0">
                <a:latin typeface="빙그레체" panose="02030803000000000000" pitchFamily="18" charset="-127"/>
                <a:ea typeface="빙그레체" panose="02030803000000000000" pitchFamily="18" charset="-127"/>
              </a:rPr>
              <a:pPr algn="ctr"/>
              <a:t>9</a:t>
            </a:fld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CD7FE3DD-3ED1-653C-3EA2-C2860DDDD275}"/>
              </a:ext>
            </a:extLst>
          </p:cNvPr>
          <p:cNvSpPr/>
          <p:nvPr/>
        </p:nvSpPr>
        <p:spPr>
          <a:xfrm>
            <a:off x="212761" y="1304106"/>
            <a:ext cx="11778053" cy="5321138"/>
          </a:xfrm>
          <a:prstGeom prst="snip2DiagRect">
            <a:avLst/>
          </a:prstGeom>
          <a:ln w="19050">
            <a:solidFill>
              <a:srgbClr val="6046F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빙그레체" panose="02030803000000000000" pitchFamily="18" charset="-127"/>
              <a:ea typeface="빙그레체" panose="02030803000000000000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6CBB127-DE74-18C2-49FC-F003F591B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786" y="1331511"/>
            <a:ext cx="9289173" cy="514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1099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4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6043</TotalTime>
  <Words>1047</Words>
  <Application>Microsoft Office PowerPoint</Application>
  <PresentationFormat>와이드스크린</PresentationFormat>
  <Paragraphs>442</Paragraphs>
  <Slides>44</Slides>
  <Notes>40</Notes>
  <HiddenSlides>0</HiddenSlides>
  <MMClips>1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55" baseType="lpstr">
      <vt:lpstr>Abadi</vt:lpstr>
      <vt:lpstr>Calibri</vt:lpstr>
      <vt:lpstr>AppleSDGothicNeoB00</vt:lpstr>
      <vt:lpstr>빙그레체Ⅱ</vt:lpstr>
      <vt:lpstr>빙그레체</vt:lpstr>
      <vt:lpstr>빙그레 메로나체</vt:lpstr>
      <vt:lpstr>Arial</vt:lpstr>
      <vt:lpstr>맑은 고딕</vt:lpstr>
      <vt:lpstr>Contents Slide Master</vt:lpstr>
      <vt:lpstr>Section Break Slide Master</vt:lpstr>
      <vt:lpstr>Bitmap Image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유재겸</cp:lastModifiedBy>
  <cp:revision>358</cp:revision>
  <dcterms:created xsi:type="dcterms:W3CDTF">2020-01-20T05:08:25Z</dcterms:created>
  <dcterms:modified xsi:type="dcterms:W3CDTF">2022-12-12T04:25:24Z</dcterms:modified>
</cp:coreProperties>
</file>