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303" r:id="rId4"/>
    <p:sldId id="307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0" r:id="rId13"/>
    <p:sldId id="297" r:id="rId14"/>
    <p:sldId id="302" r:id="rId15"/>
    <p:sldId id="306" r:id="rId16"/>
    <p:sldId id="304" r:id="rId17"/>
    <p:sldId id="288" r:id="rId18"/>
    <p:sldId id="289" r:id="rId19"/>
    <p:sldId id="305" r:id="rId20"/>
    <p:sldId id="298" r:id="rId21"/>
  </p:sldIdLst>
  <p:sldSz cx="12192000" cy="6858000"/>
  <p:notesSz cx="6858000" cy="9144000"/>
  <p:embeddedFontLst>
    <p:embeddedFont>
      <p:font typeface="Pretendard Medium" panose="020B0600000101010101" charset="-127"/>
      <p:regular r:id="rId23"/>
    </p:embeddedFont>
    <p:embeddedFont>
      <p:font typeface="Algerian" panose="04020705040A02060702" pitchFamily="82" charset="0"/>
      <p:regular r:id="rId24"/>
    </p:embeddedFont>
    <p:embeddedFont>
      <p:font typeface="Segoe UI Light" panose="020B0502040204020203" pitchFamily="34" charset="0"/>
      <p:regular r:id="rId25"/>
      <p:italic r:id="rId26"/>
    </p:embeddedFont>
    <p:embeddedFont>
      <p:font typeface="Baskerville Old Face" panose="02020602080505020303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Y헤드라인M" panose="02030600000101010101" pitchFamily="18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18E"/>
    <a:srgbClr val="DAC612"/>
    <a:srgbClr val="FE9FA7"/>
    <a:srgbClr val="AA98F0"/>
    <a:srgbClr val="95F9FB"/>
    <a:srgbClr val="002451"/>
    <a:srgbClr val="BF9000"/>
    <a:srgbClr val="3E8FAD"/>
    <a:srgbClr val="015B7E"/>
    <a:srgbClr val="1C8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270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BB5CA-FFDA-4E2E-A3B4-4280ED4FDBE6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F0232-57D6-48EB-BACE-ED77C437DA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44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940C8C-A312-E9C9-084B-5D28FE881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CCD1A4D-958C-9F8E-0A1A-8E63E1227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AEADED3-5B21-60DE-89FD-DE3BA4CF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BC66C15-7076-257B-03D2-3368B67F8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84B1C8-8046-EC0F-2A72-9808DF22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50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25AF2B-7380-87F8-84CE-CA6741DC8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C64D936-A03D-7EA4-6CD4-91221893D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97AD81-95B4-D284-BA6C-902DA0F3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B524C2-152A-17A9-469E-5A3A0BA13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C8BD49-B9BE-41AB-8DE5-42139E52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759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EF04CF3-20AD-5B63-450C-A95938C2B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FC6ADF3-365A-DF4F-0327-0EC716DEF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30CFAF9-4931-96D8-1A8B-1E5371D6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68CC8F-ADD0-004E-0D15-E2DE75C1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58E002-3C0B-EE16-6E9E-CA538C1E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4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2C6AC1-9289-46B5-1A00-7622CD5C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D26673-86D9-21A0-0283-407250569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DE755C-08C8-6B85-B95A-0B45328CD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2BE59C-7D7D-7ED8-8CC7-A971EC8D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D9A1B3D-0608-0FBC-8677-3491756F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5BFBC9-D782-333D-444F-0347AC25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29AB19B-53CE-24C5-0D4B-47AE4E0C5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F72906-4A54-A6B2-60A2-143090BC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8DEF0BB-CB3B-02FE-98B2-BA6C0683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F1188C-A4BB-0180-9E57-030FB45B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64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401A44-1035-5E59-E4BD-FC5CBCD5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4269E6-6FC1-5580-2DE7-7B4E16B5A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97EBA29-B01F-BC49-7958-47D3D69B6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E4546F4-4A22-D109-2D33-F9AEBDA7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6DF7284-4E3B-ECAB-A038-7E640937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72A5133-C5E3-85EF-AAF7-73FFE3DF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207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168445-BF47-F008-35DD-24976163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5B35A61-126F-6C65-D34F-B4B8AC29B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C75C2F3-B380-C588-F51C-13EE7F7CA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00AEFDC-C6AB-B64F-59AC-47599FCBD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B5C1751-D5D7-6D41-410F-B9A955EFC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4083147-7248-B92F-A662-1431B65D6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346FDCC-9642-5395-9344-77AB82F2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0A371E4-D087-CEA4-FB9E-A637886BF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33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4FD108-4925-AEDA-1DF1-3DD063780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A7D74E0-05C0-5841-0C21-BB4937A5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BEC68EC-3C77-FA8E-A644-AC9659270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5F8DBC7-C2E9-11C0-9541-E717F639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04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774E50F-72C4-FED5-A07B-C69B4D18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505AB-807E-0104-B3D8-86EAF5713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C1499D-67DF-D4F0-195D-7CD694A3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5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A3E270-723A-36A7-7459-C91A179F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50F38B1-C91A-E6F5-2951-A5BF0D569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D7CDC06-F035-04BD-8497-DF8CA20BE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FF063DA-9722-14BA-59C9-5719D964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E56B273-D3A2-108C-7C81-28F23445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9FBF732-41AF-55E4-5883-3D319562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06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83C00F-F1A2-F16B-3AE2-BE6BF39D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7474457-6C78-F8A4-2B9F-E72B7C4CA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AD54E6F-38B6-0686-9568-03821EA18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FB70A51-59B4-EEDE-E78D-350A18BA3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BFE1195-2891-55B9-621B-266A027DA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9CBFB29-089D-7E01-429F-79B7760C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02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F7DC117-8636-2BD4-4B8F-EDEC7B1D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341ECD-6BA8-1D3D-7AC0-3DA51BAD7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C099134-8EAB-66E4-9A6F-85D89ECFF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A9717-A384-40B7-A682-347E7985F67C}" type="datetimeFigureOut">
              <a:rPr lang="ko-KR" altLang="en-US" smtClean="0"/>
              <a:t>2022-12-15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D6B989-6F93-F212-9C07-D1CEADDE0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428A6B-B14A-9E4D-4EA6-31F5F6737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1CB5-0821-4F26-B418-E7F90FD6FC6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6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5158304" y="5999093"/>
            <a:ext cx="1334017" cy="338400"/>
            <a:chOff x="5427663" y="6166383"/>
            <a:chExt cx="1334017" cy="338400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6166383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5432410" y="6166383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5432410" y="6166383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19"/>
            <p:cNvSpPr>
              <a:spLocks/>
            </p:cNvSpPr>
            <p:nvPr/>
          </p:nvSpPr>
          <p:spPr bwMode="auto">
            <a:xfrm>
              <a:off x="5427663" y="6259521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20"/>
            <p:cNvSpPr>
              <a:spLocks/>
            </p:cNvSpPr>
            <p:nvPr/>
          </p:nvSpPr>
          <p:spPr bwMode="auto">
            <a:xfrm>
              <a:off x="5432410" y="6349554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21"/>
            <p:cNvSpPr>
              <a:spLocks/>
            </p:cNvSpPr>
            <p:nvPr/>
          </p:nvSpPr>
          <p:spPr bwMode="auto">
            <a:xfrm>
              <a:off x="5582745" y="6166383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4" name="제목 6"/>
          <p:cNvSpPr>
            <a:spLocks noGrp="1"/>
          </p:cNvSpPr>
          <p:nvPr>
            <p:ph type="ctrTitle"/>
          </p:nvPr>
        </p:nvSpPr>
        <p:spPr>
          <a:xfrm>
            <a:off x="2207568" y="356734"/>
            <a:ext cx="7776864" cy="1585337"/>
          </a:xfrm>
        </p:spPr>
        <p:txBody>
          <a:bodyPr>
            <a:normAutofit/>
          </a:bodyPr>
          <a:lstStyle/>
          <a:p>
            <a:r>
              <a:rPr lang="ko-KR" altLang="en-US" sz="3600" b="1" dirty="0" err="1">
                <a:solidFill>
                  <a:schemeClr val="bg1"/>
                </a:solidFill>
                <a:latin typeface="Algerian" panose="04020705040A02060702" pitchFamily="82" charset="0"/>
                <a:cs typeface="Calibri" panose="020F0502020204030204" pitchFamily="34" charset="0"/>
              </a:rPr>
              <a:t>슬랙</a:t>
            </a:r>
            <a:r>
              <a:rPr lang="ko-KR" alt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공간 데이터 저장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8538026" y="6016818"/>
            <a:ext cx="3653974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91913103</a:t>
            </a:r>
            <a:r>
              <a:rPr lang="en-US" altLang="ko-KR" sz="1500" dirty="0"/>
              <a:t> </a:t>
            </a:r>
            <a:r>
              <a:rPr lang="ko-KR" altLang="en-US" sz="1500" dirty="0">
                <a:solidFill>
                  <a:schemeClr val="bg1"/>
                </a:solidFill>
              </a:rPr>
              <a:t>강성현</a:t>
            </a:r>
            <a:endParaRPr lang="en-US" altLang="ko-KR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91812385</a:t>
            </a:r>
            <a:r>
              <a:rPr lang="ko-KR" altLang="en-US" sz="1500" dirty="0">
                <a:solidFill>
                  <a:schemeClr val="bg1"/>
                </a:solidFill>
              </a:rPr>
              <a:t> </a:t>
            </a:r>
            <a:r>
              <a:rPr lang="ko-KR" altLang="en-US" sz="1500" dirty="0" err="1">
                <a:solidFill>
                  <a:schemeClr val="bg1"/>
                </a:solidFill>
              </a:rPr>
              <a:t>박주형</a:t>
            </a:r>
            <a:endParaRPr lang="en-US" altLang="ko-KR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91914248</a:t>
            </a:r>
            <a:r>
              <a:rPr lang="ko-KR" altLang="en-US" sz="1500" dirty="0">
                <a:solidFill>
                  <a:schemeClr val="bg1"/>
                </a:solidFill>
              </a:rPr>
              <a:t> </a:t>
            </a:r>
            <a:r>
              <a:rPr lang="ko-KR" altLang="en-US" sz="1500" dirty="0" err="1">
                <a:solidFill>
                  <a:schemeClr val="bg1"/>
                </a:solidFill>
              </a:rPr>
              <a:t>정윤조</a:t>
            </a:r>
            <a:endParaRPr lang="ko-KR" altLang="en-US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ko-KR" sz="10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ko-KR" sz="10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2639616" y="2770936"/>
            <a:ext cx="6912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2000" dirty="0" err="1">
                <a:solidFill>
                  <a:schemeClr val="bg1">
                    <a:lumMod val="85000"/>
                  </a:schemeClr>
                </a:solidFill>
                <a:latin typeface="+mn-ea"/>
                <a:cs typeface="굴림" pitchFamily="50" charset="-127"/>
              </a:rPr>
              <a:t>슬랙</a:t>
            </a:r>
            <a:r>
              <a:rPr kumimoji="1" lang="ko-KR" altLang="en-US" sz="2000" dirty="0">
                <a:solidFill>
                  <a:schemeClr val="bg1">
                    <a:lumMod val="85000"/>
                  </a:schemeClr>
                </a:solidFill>
                <a:latin typeface="+mn-ea"/>
                <a:cs typeface="굴림" pitchFamily="50" charset="-127"/>
              </a:rPr>
              <a:t> 공간을 활용하여 데이터를 안전하게 저장해 보자</a:t>
            </a:r>
            <a:endParaRPr kumimoji="1" lang="en-US" altLang="ko-KR" sz="2000" dirty="0">
              <a:solidFill>
                <a:schemeClr val="bg1">
                  <a:lumMod val="85000"/>
                </a:schemeClr>
              </a:solidFill>
              <a:latin typeface="+mn-ea"/>
              <a:cs typeface="굴림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4565" y="6060669"/>
            <a:ext cx="13584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Slack</a:t>
            </a:r>
            <a:r>
              <a:rPr lang="en-US" altLang="ko-KR" sz="1500" dirty="0">
                <a:latin typeface="Baskerville Old Face" panose="02020602080505020303" pitchFamily="18" charset="0"/>
              </a:rPr>
              <a:t> </a:t>
            </a:r>
            <a:r>
              <a:rPr lang="en-US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Cypher</a:t>
            </a:r>
            <a:endParaRPr lang="ko-KR" altLang="en-US" sz="15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DDFB3909-8782-369E-85B8-9CC5BD62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8" y="5990300"/>
            <a:ext cx="1136812" cy="46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4DD695-0FDC-22CC-B7C1-34BE636AA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0967" y="5761207"/>
            <a:ext cx="966298" cy="9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0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2-2. Back-End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E2948-8E47-6476-F79E-89D0E0C6069E}"/>
              </a:ext>
            </a:extLst>
          </p:cNvPr>
          <p:cNvSpPr txBox="1"/>
          <p:nvPr/>
        </p:nvSpPr>
        <p:spPr>
          <a:xfrm>
            <a:off x="4005684" y="5617269"/>
            <a:ext cx="4433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altLang="ko-KR" sz="2000" b="1" dirty="0"/>
              <a:t>Flask</a:t>
            </a:r>
            <a:r>
              <a:rPr lang="ko-KR" altLang="en-US" sz="2000" b="1" dirty="0"/>
              <a:t>와 </a:t>
            </a:r>
            <a:r>
              <a:rPr lang="en-US" altLang="ko-KR" sz="2000" b="1" dirty="0"/>
              <a:t>DB</a:t>
            </a:r>
            <a:r>
              <a:rPr lang="ko-KR" altLang="en-US" sz="2000" b="1" dirty="0"/>
              <a:t>를 연동하여 사용</a:t>
            </a:r>
            <a:endParaRPr lang="en-US" altLang="ko-KR" sz="2000" b="1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3C2A4CD-9B65-7C76-577F-C16DF1FB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76" y="1685157"/>
            <a:ext cx="10193448" cy="3194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B9D576-7526-AD75-3B51-2B638940D023}"/>
              </a:ext>
            </a:extLst>
          </p:cNvPr>
          <p:cNvSpPr txBox="1"/>
          <p:nvPr/>
        </p:nvSpPr>
        <p:spPr>
          <a:xfrm>
            <a:off x="5493913" y="651539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Back-End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2-2. Back-End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A6C94-2586-8721-A2ED-53C0C3E13D5F}"/>
              </a:ext>
            </a:extLst>
          </p:cNvPr>
          <p:cNvSpPr txBox="1"/>
          <p:nvPr/>
        </p:nvSpPr>
        <p:spPr>
          <a:xfrm>
            <a:off x="3329148" y="5220025"/>
            <a:ext cx="553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(2) Sign up</a:t>
            </a:r>
            <a:r>
              <a:rPr lang="ko-KR" altLang="en-US" sz="2000" b="1" dirty="0"/>
              <a:t>을 통해 </a:t>
            </a:r>
            <a:r>
              <a:rPr lang="en-US" altLang="ko-KR" sz="2000" b="1" dirty="0"/>
              <a:t>DB</a:t>
            </a:r>
            <a:r>
              <a:rPr lang="ko-KR" altLang="en-US" sz="2000" b="1" dirty="0"/>
              <a:t>에 회원 데이터를 저장</a:t>
            </a:r>
            <a:endParaRPr lang="en-US" altLang="ko-KR" sz="20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40875EA-4442-A77A-AD66-D057C419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976787"/>
            <a:ext cx="6095999" cy="2904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97D63-833D-BF51-CDF1-24BE60EC24E2}"/>
              </a:ext>
            </a:extLst>
          </p:cNvPr>
          <p:cNvSpPr txBox="1"/>
          <p:nvPr/>
        </p:nvSpPr>
        <p:spPr>
          <a:xfrm>
            <a:off x="5493913" y="651539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Back-End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3. </a:t>
            </a:r>
            <a:r>
              <a:rPr lang="ko-KR" altLang="en-US" sz="4000" b="1" dirty="0" err="1">
                <a:solidFill>
                  <a:schemeClr val="bg1"/>
                </a:solidFill>
              </a:rPr>
              <a:t>슬랙</a:t>
            </a:r>
            <a:r>
              <a:rPr lang="ko-KR" altLang="en-US" sz="4000" b="1" dirty="0">
                <a:solidFill>
                  <a:schemeClr val="bg1"/>
                </a:solidFill>
              </a:rPr>
              <a:t> 공간</a:t>
            </a:r>
            <a:r>
              <a:rPr lang="en-US" altLang="ko-KR" sz="3000" b="1" dirty="0">
                <a:solidFill>
                  <a:schemeClr val="bg1"/>
                </a:solidFill>
              </a:rPr>
              <a:t>(Slack Space)</a:t>
            </a:r>
            <a:r>
              <a:rPr lang="ko-KR" altLang="en-US" sz="30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탐지 진행상황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F5BAB10-198F-E35B-F1FE-6DEA9ADA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295400"/>
            <a:ext cx="11725275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EDD2E-B74D-D21F-ACA9-4257A56F14E9}"/>
              </a:ext>
            </a:extLst>
          </p:cNvPr>
          <p:cNvSpPr txBox="1"/>
          <p:nvPr/>
        </p:nvSpPr>
        <p:spPr>
          <a:xfrm>
            <a:off x="3058148" y="5778409"/>
            <a:ext cx="607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Ref : https://github.com/alfoirazabal/SlackSpaceMonitor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2F710-954F-7087-96AB-D2388FF6D055}"/>
              </a:ext>
            </a:extLst>
          </p:cNvPr>
          <p:cNvSpPr txBox="1"/>
          <p:nvPr/>
        </p:nvSpPr>
        <p:spPr>
          <a:xfrm>
            <a:off x="4917636" y="6515398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슬랙</a:t>
            </a:r>
            <a:r>
              <a:rPr lang="ko-KR" altLang="en-US" b="1" dirty="0">
                <a:solidFill>
                  <a:schemeClr val="bg1"/>
                </a:solidFill>
              </a:rPr>
              <a:t> 공간 탐지 진행상황</a:t>
            </a:r>
          </a:p>
        </p:txBody>
      </p:sp>
    </p:spTree>
    <p:extLst>
      <p:ext uri="{BB962C8B-B14F-4D97-AF65-F5344CB8AC3E}">
        <p14:creationId xmlns:p14="http://schemas.microsoft.com/office/powerpoint/2010/main" val="291066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3. </a:t>
            </a:r>
            <a:r>
              <a:rPr lang="ko-KR" altLang="en-US" sz="4000" b="1" dirty="0" err="1">
                <a:solidFill>
                  <a:schemeClr val="bg1"/>
                </a:solidFill>
              </a:rPr>
              <a:t>슬랙</a:t>
            </a:r>
            <a:r>
              <a:rPr lang="ko-KR" altLang="en-US" sz="4000" b="1" dirty="0">
                <a:solidFill>
                  <a:schemeClr val="bg1"/>
                </a:solidFill>
              </a:rPr>
              <a:t> 공간</a:t>
            </a:r>
            <a:r>
              <a:rPr lang="en-US" altLang="ko-KR" sz="3000" b="1" dirty="0">
                <a:solidFill>
                  <a:schemeClr val="bg1"/>
                </a:solidFill>
              </a:rPr>
              <a:t>(Slack Space)</a:t>
            </a:r>
            <a:r>
              <a:rPr lang="ko-KR" altLang="en-US" sz="30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탐지 진행상황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cxnSp>
        <p:nvCxnSpPr>
          <p:cNvPr id="2" name="Straight Arrow Connector 57">
            <a:extLst>
              <a:ext uri="{FF2B5EF4-FFF2-40B4-BE49-F238E27FC236}">
                <a16:creationId xmlns:a16="http://schemas.microsoft.com/office/drawing/2014/main" id="{BD4CFEA9-B668-AE9D-E7C7-62925D5A5773}"/>
              </a:ext>
            </a:extLst>
          </p:cNvPr>
          <p:cNvCxnSpPr>
            <a:cxnSpLocks/>
          </p:cNvCxnSpPr>
          <p:nvPr/>
        </p:nvCxnSpPr>
        <p:spPr>
          <a:xfrm>
            <a:off x="5241314" y="5662784"/>
            <a:ext cx="845765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675DFEE1-6543-F047-16DC-0CF6968DC7E7}"/>
              </a:ext>
            </a:extLst>
          </p:cNvPr>
          <p:cNvSpPr/>
          <p:nvPr/>
        </p:nvSpPr>
        <p:spPr>
          <a:xfrm>
            <a:off x="2147970" y="5169517"/>
            <a:ext cx="2542226" cy="967665"/>
          </a:xfrm>
          <a:prstGeom prst="rect">
            <a:avLst/>
          </a:prstGeom>
          <a:noFill/>
          <a:ln w="28575">
            <a:solidFill>
              <a:srgbClr val="3E8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3E8FAD"/>
                </a:solidFill>
              </a:rPr>
              <a:t>FolderSet.py</a:t>
            </a:r>
            <a:endParaRPr lang="ko-KR" altLang="en-US" dirty="0">
              <a:solidFill>
                <a:srgbClr val="3E8FAD"/>
              </a:solidFill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8F7706E-0B47-435B-A592-32F772D736A4}"/>
              </a:ext>
            </a:extLst>
          </p:cNvPr>
          <p:cNvGrpSpPr/>
          <p:nvPr/>
        </p:nvGrpSpPr>
        <p:grpSpPr>
          <a:xfrm>
            <a:off x="3982955" y="5266853"/>
            <a:ext cx="1410478" cy="772992"/>
            <a:chOff x="812044" y="2030791"/>
            <a:chExt cx="2099317" cy="1080529"/>
          </a:xfrm>
        </p:grpSpPr>
        <p:sp>
          <p:nvSpPr>
            <p:cNvPr id="6" name="Diamond 7">
              <a:extLst>
                <a:ext uri="{FF2B5EF4-FFF2-40B4-BE49-F238E27FC236}">
                  <a16:creationId xmlns:a16="http://schemas.microsoft.com/office/drawing/2014/main" id="{CCD7F4DD-840C-E9E7-CA43-9F1B7297D328}"/>
                </a:ext>
              </a:extLst>
            </p:cNvPr>
            <p:cNvSpPr/>
            <p:nvPr/>
          </p:nvSpPr>
          <p:spPr>
            <a:xfrm>
              <a:off x="1038454" y="2030791"/>
              <a:ext cx="1646497" cy="1080529"/>
            </a:xfrm>
            <a:prstGeom prst="diamond">
              <a:avLst/>
            </a:prstGeom>
            <a:solidFill>
              <a:schemeClr val="bg1"/>
            </a:solidFill>
            <a:ln w="25400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683629-DD3D-0287-85F9-43F4507C30B3}"/>
                </a:ext>
              </a:extLst>
            </p:cNvPr>
            <p:cNvSpPr txBox="1"/>
            <p:nvPr/>
          </p:nvSpPr>
          <p:spPr>
            <a:xfrm>
              <a:off x="812044" y="2347620"/>
              <a:ext cx="2099317" cy="47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accent4">
                      <a:lumMod val="75000"/>
                    </a:schemeClr>
                  </a:solidFill>
                </a:rPr>
                <a:t>경로 입력</a:t>
              </a: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A6FAA6-6C32-98BD-46AF-2FAD921FE6ED}"/>
              </a:ext>
            </a:extLst>
          </p:cNvPr>
          <p:cNvSpPr/>
          <p:nvPr/>
        </p:nvSpPr>
        <p:spPr>
          <a:xfrm>
            <a:off x="6096000" y="4976914"/>
            <a:ext cx="4157778" cy="1371740"/>
          </a:xfrm>
          <a:prstGeom prst="rect">
            <a:avLst/>
          </a:prstGeom>
          <a:noFill/>
          <a:ln w="28575">
            <a:solidFill>
              <a:srgbClr val="3E8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rgbClr val="3E8FAD"/>
                </a:solidFill>
              </a:rPr>
              <a:t>   ClusterCalculator.py</a:t>
            </a:r>
          </a:p>
          <a:p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altLang="ko-KR" dirty="0" err="1">
                <a:solidFill>
                  <a:schemeClr val="accent2">
                    <a:lumMod val="75000"/>
                  </a:schemeClr>
                </a:solidFill>
              </a:rPr>
              <a:t>os.path.getsize</a:t>
            </a:r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()</a:t>
            </a:r>
            <a:r>
              <a:rPr lang="en-US" altLang="ko-KR" dirty="0">
                <a:solidFill>
                  <a:srgbClr val="3E8FAD"/>
                </a:solidFill>
              </a:rPr>
              <a:t/>
            </a:r>
            <a:br>
              <a:rPr lang="en-US" altLang="ko-KR" dirty="0">
                <a:solidFill>
                  <a:srgbClr val="3E8FAD"/>
                </a:solidFill>
              </a:rPr>
            </a:br>
            <a:r>
              <a:rPr lang="ko-KR" altLang="en-US" dirty="0">
                <a:solidFill>
                  <a:srgbClr val="3E8FAD"/>
                </a:solidFill>
              </a:rPr>
              <a:t>  해당 경로의 파일 크기를 변수로 지정</a:t>
            </a:r>
            <a:endParaRPr lang="en-US" altLang="ko-KR" b="0" dirty="0">
              <a:solidFill>
                <a:schemeClr val="accent2">
                  <a:lumMod val="75000"/>
                </a:schemeClr>
              </a:solidFill>
              <a:effectLst/>
              <a:latin typeface="+mn-ea"/>
            </a:endParaRPr>
          </a:p>
          <a:p>
            <a:r>
              <a:rPr lang="en-US" altLang="ko-KR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  </a:t>
            </a:r>
            <a:r>
              <a:rPr lang="en-US" altLang="ko-KR" b="0" dirty="0" err="1">
                <a:solidFill>
                  <a:schemeClr val="accent2">
                    <a:lumMod val="75000"/>
                  </a:schemeClr>
                </a:solidFill>
                <a:effectLst/>
                <a:latin typeface="+mn-ea"/>
              </a:rPr>
              <a:t>file_size</a:t>
            </a:r>
            <a:r>
              <a:rPr lang="en-US" altLang="ko-KR" b="0" dirty="0">
                <a:solidFill>
                  <a:srgbClr val="3E8FAD"/>
                </a:solidFill>
                <a:effectLst/>
                <a:latin typeface="+mn-ea"/>
              </a:rPr>
              <a:t> = </a:t>
            </a:r>
            <a:r>
              <a:rPr lang="en-US" altLang="ko-KR" b="0" dirty="0" err="1">
                <a:solidFill>
                  <a:srgbClr val="3E8FAD"/>
                </a:solidFill>
                <a:effectLst/>
                <a:latin typeface="+mn-ea"/>
              </a:rPr>
              <a:t>os.</a:t>
            </a:r>
            <a:r>
              <a:rPr lang="en-US" altLang="ko-KR" b="0" dirty="0" err="1">
                <a:solidFill>
                  <a:schemeClr val="accent2">
                    <a:lumMod val="75000"/>
                  </a:schemeClr>
                </a:solidFill>
                <a:effectLst/>
                <a:latin typeface="+mn-ea"/>
              </a:rPr>
              <a:t>path</a:t>
            </a:r>
            <a:r>
              <a:rPr lang="en-US" altLang="ko-KR" b="0" dirty="0" err="1">
                <a:solidFill>
                  <a:srgbClr val="3E8FAD"/>
                </a:solidFill>
                <a:effectLst/>
                <a:latin typeface="+mn-ea"/>
              </a:rPr>
              <a:t>.getsize</a:t>
            </a:r>
            <a:r>
              <a:rPr lang="en-US" altLang="ko-KR" b="0" dirty="0">
                <a:solidFill>
                  <a:srgbClr val="3E8FAD"/>
                </a:solidFill>
                <a:effectLst/>
                <a:latin typeface="+mn-ea"/>
              </a:rPr>
              <a:t>(</a:t>
            </a:r>
            <a:r>
              <a:rPr lang="en-US" altLang="ko-KR" b="0" dirty="0" err="1">
                <a:solidFill>
                  <a:srgbClr val="3E8FAD"/>
                </a:solidFill>
                <a:effectLst/>
                <a:latin typeface="+mn-ea"/>
              </a:rPr>
              <a:t>file_path</a:t>
            </a:r>
            <a:r>
              <a:rPr lang="en-US" altLang="ko-KR" b="0" dirty="0">
                <a:solidFill>
                  <a:srgbClr val="3E8FAD"/>
                </a:solidFill>
                <a:effectLst/>
                <a:latin typeface="+mn-ea"/>
              </a:rPr>
              <a:t>)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32AA6E9-EA7E-9105-6FBB-00DEA053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616" y="1533076"/>
            <a:ext cx="5114925" cy="3095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184D81-C319-AE84-927B-69AD1999C901}"/>
              </a:ext>
            </a:extLst>
          </p:cNvPr>
          <p:cNvSpPr txBox="1"/>
          <p:nvPr/>
        </p:nvSpPr>
        <p:spPr>
          <a:xfrm>
            <a:off x="4917636" y="6515398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슬랙</a:t>
            </a:r>
            <a:r>
              <a:rPr lang="ko-KR" altLang="en-US" b="1" dirty="0">
                <a:solidFill>
                  <a:schemeClr val="bg1"/>
                </a:solidFill>
              </a:rPr>
              <a:t> 공간 탐지 진행상황</a:t>
            </a:r>
          </a:p>
        </p:txBody>
      </p:sp>
    </p:spTree>
    <p:extLst>
      <p:ext uri="{BB962C8B-B14F-4D97-AF65-F5344CB8AC3E}">
        <p14:creationId xmlns:p14="http://schemas.microsoft.com/office/powerpoint/2010/main" val="2589253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3. </a:t>
            </a:r>
            <a:r>
              <a:rPr lang="ko-KR" altLang="en-US" sz="4000" b="1" dirty="0" err="1">
                <a:solidFill>
                  <a:schemeClr val="bg1"/>
                </a:solidFill>
              </a:rPr>
              <a:t>슬랙</a:t>
            </a:r>
            <a:r>
              <a:rPr lang="ko-KR" altLang="en-US" sz="4000" b="1" dirty="0">
                <a:solidFill>
                  <a:schemeClr val="bg1"/>
                </a:solidFill>
              </a:rPr>
              <a:t> 공간</a:t>
            </a:r>
            <a:r>
              <a:rPr lang="en-US" altLang="ko-KR" sz="3000" b="1" dirty="0">
                <a:solidFill>
                  <a:schemeClr val="bg1"/>
                </a:solidFill>
              </a:rPr>
              <a:t>(Slack Space)</a:t>
            </a:r>
            <a:r>
              <a:rPr lang="ko-KR" altLang="en-US" sz="30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탐지 진행상황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66ED4C-032D-0A51-4BEC-70442451B71C}"/>
              </a:ext>
            </a:extLst>
          </p:cNvPr>
          <p:cNvSpPr txBox="1"/>
          <p:nvPr/>
        </p:nvSpPr>
        <p:spPr>
          <a:xfrm>
            <a:off x="2330157" y="1442062"/>
            <a:ext cx="2334293" cy="369332"/>
          </a:xfrm>
          <a:prstGeom prst="rect">
            <a:avLst/>
          </a:prstGeom>
          <a:solidFill>
            <a:srgbClr val="002451"/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ClusterCalculator.py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55CFFA6-EB28-8FFE-8047-48E7BAAD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159" y="1907058"/>
            <a:ext cx="5507954" cy="48599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4CE00B8-6856-B2F9-CAFF-6CD5F422ADC6}"/>
              </a:ext>
            </a:extLst>
          </p:cNvPr>
          <p:cNvSpPr/>
          <p:nvPr/>
        </p:nvSpPr>
        <p:spPr>
          <a:xfrm>
            <a:off x="2330158" y="4141680"/>
            <a:ext cx="7198303" cy="2116508"/>
          </a:xfrm>
          <a:prstGeom prst="rect">
            <a:avLst/>
          </a:prstGeom>
          <a:solidFill>
            <a:srgbClr val="002451"/>
          </a:solidFill>
          <a:ln>
            <a:solidFill>
              <a:srgbClr val="0024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700" dirty="0">
                <a:solidFill>
                  <a:srgbClr val="AA98F0"/>
                </a:solidFill>
              </a:rPr>
              <a:t>만약 </a:t>
            </a:r>
            <a:r>
              <a:rPr lang="ko-KR" altLang="en-US" sz="1700" dirty="0">
                <a:solidFill>
                  <a:srgbClr val="FE9FA7"/>
                </a:solidFill>
              </a:rPr>
              <a:t>파일 크기</a:t>
            </a:r>
            <a:r>
              <a:rPr lang="ko-KR" altLang="en-US" sz="1700" dirty="0">
                <a:solidFill>
                  <a:srgbClr val="95F9FB"/>
                </a:solidFill>
              </a:rPr>
              <a:t>가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>
                <a:solidFill>
                  <a:srgbClr val="FE9FA7"/>
                </a:solidFill>
              </a:rPr>
              <a:t>클러스터 크기</a:t>
            </a:r>
            <a:r>
              <a:rPr lang="en-US" altLang="ko-KR" sz="1700" dirty="0">
                <a:solidFill>
                  <a:srgbClr val="DAC612"/>
                </a:solidFill>
              </a:rPr>
              <a:t>[</a:t>
            </a:r>
            <a:r>
              <a:rPr lang="en-US" altLang="ko-KR" sz="1700" dirty="0">
                <a:solidFill>
                  <a:srgbClr val="EBC18E"/>
                </a:solidFill>
              </a:rPr>
              <a:t>4096</a:t>
            </a:r>
            <a:r>
              <a:rPr lang="en-US" altLang="ko-KR" sz="1700" dirty="0">
                <a:solidFill>
                  <a:srgbClr val="DAC612"/>
                </a:solidFill>
              </a:rPr>
              <a:t>]</a:t>
            </a:r>
            <a:r>
              <a:rPr lang="ko-KR" altLang="en-US" sz="1700" dirty="0">
                <a:solidFill>
                  <a:srgbClr val="95F9FB"/>
                </a:solidFill>
              </a:rPr>
              <a:t>보다 작다면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en-US" altLang="ko-KR" sz="1700" dirty="0">
                <a:solidFill>
                  <a:schemeClr val="bg1"/>
                </a:solidFill>
              </a:rPr>
              <a:t>:</a:t>
            </a:r>
          </a:p>
          <a:p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=</a:t>
            </a:r>
            <a:r>
              <a:rPr lang="en-US" altLang="ko-KR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>
                <a:solidFill>
                  <a:srgbClr val="FE9FA7"/>
                </a:solidFill>
              </a:rPr>
              <a:t>클러스터 크기</a:t>
            </a:r>
            <a:r>
              <a:rPr lang="en-US" altLang="ko-KR" sz="1700" dirty="0">
                <a:solidFill>
                  <a:srgbClr val="DAC612"/>
                </a:solidFill>
              </a:rPr>
              <a:t>[</a:t>
            </a:r>
            <a:r>
              <a:rPr lang="en-US" altLang="ko-KR" sz="1700" dirty="0">
                <a:solidFill>
                  <a:srgbClr val="EBC18E"/>
                </a:solidFill>
              </a:rPr>
              <a:t>4096</a:t>
            </a:r>
            <a:r>
              <a:rPr lang="en-US" altLang="ko-KR" sz="1700" dirty="0">
                <a:solidFill>
                  <a:srgbClr val="DAC612"/>
                </a:solidFill>
              </a:rPr>
              <a:t>]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-</a:t>
            </a:r>
            <a:r>
              <a:rPr lang="en-US" altLang="ko-KR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>
                <a:solidFill>
                  <a:srgbClr val="FE9FA7"/>
                </a:solidFill>
              </a:rPr>
              <a:t>파일 크기</a:t>
            </a:r>
            <a:endParaRPr lang="en-US" altLang="ko-KR" sz="1700" dirty="0">
              <a:solidFill>
                <a:srgbClr val="FE9FA7"/>
              </a:solidFill>
            </a:endParaRPr>
          </a:p>
          <a:p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</a:t>
            </a:r>
            <a:r>
              <a:rPr lang="ko-KR" altLang="en-US" sz="1700" dirty="0">
                <a:solidFill>
                  <a:srgbClr val="95F9FB"/>
                </a:solidFill>
              </a:rPr>
              <a:t>을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en-US" altLang="ko-KR" sz="1700" dirty="0">
                <a:solidFill>
                  <a:srgbClr val="EBC18E"/>
                </a:solidFill>
              </a:rPr>
              <a:t>self</a:t>
            </a:r>
            <a:r>
              <a:rPr lang="en-US" altLang="ko-KR" sz="1700" dirty="0">
                <a:solidFill>
                  <a:schemeClr val="bg1"/>
                </a:solidFill>
              </a:rPr>
              <a:t>.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 변수</a:t>
            </a:r>
            <a:r>
              <a:rPr lang="ko-KR" altLang="en-US" sz="1700" dirty="0">
                <a:solidFill>
                  <a:srgbClr val="95F9FB"/>
                </a:solidFill>
              </a:rPr>
              <a:t>에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>
                <a:solidFill>
                  <a:srgbClr val="95F9FB"/>
                </a:solidFill>
              </a:rPr>
              <a:t>저장</a:t>
            </a:r>
            <a:endParaRPr lang="en-US" altLang="ko-KR" sz="1700" dirty="0">
              <a:solidFill>
                <a:srgbClr val="95F9FB"/>
              </a:solidFill>
            </a:endParaRPr>
          </a:p>
          <a:p>
            <a:endParaRPr lang="en-US" altLang="ko-KR" sz="1700" dirty="0">
              <a:solidFill>
                <a:srgbClr val="95F9FB"/>
              </a:solidFill>
            </a:endParaRPr>
          </a:p>
          <a:p>
            <a:r>
              <a:rPr lang="ko-KR" altLang="en-US" sz="1700" dirty="0">
                <a:solidFill>
                  <a:srgbClr val="AA98F0"/>
                </a:solidFill>
              </a:rPr>
              <a:t>그렇지 않다면</a:t>
            </a:r>
            <a:r>
              <a:rPr lang="en-US" altLang="ko-KR" sz="1700" dirty="0">
                <a:solidFill>
                  <a:srgbClr val="95F9FB"/>
                </a:solidFill>
              </a:rPr>
              <a:t> </a:t>
            </a:r>
            <a:r>
              <a:rPr lang="en-US" altLang="ko-KR" sz="1700" dirty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r>
              <a:rPr lang="en-US" altLang="ko-KR" sz="1700" dirty="0">
                <a:solidFill>
                  <a:srgbClr val="95F9FB"/>
                </a:solidFill>
              </a:rPr>
              <a:t> </a:t>
            </a:r>
            <a:r>
              <a:rPr lang="ko-KR" altLang="en-US" sz="1700" dirty="0">
                <a:solidFill>
                  <a:srgbClr val="FE9FA7"/>
                </a:solidFill>
              </a:rPr>
              <a:t>클러스터 개수</a:t>
            </a:r>
            <a:r>
              <a:rPr lang="ko-KR" altLang="en-US" sz="1700" dirty="0">
                <a:solidFill>
                  <a:srgbClr val="95F9FB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= </a:t>
            </a:r>
            <a:r>
              <a:rPr lang="ko-KR" altLang="en-US" sz="1700" dirty="0">
                <a:solidFill>
                  <a:srgbClr val="FE9FA7"/>
                </a:solidFill>
              </a:rPr>
              <a:t>파일 크기</a:t>
            </a:r>
            <a:r>
              <a:rPr lang="ko-KR" altLang="en-US" sz="1700" dirty="0">
                <a:solidFill>
                  <a:srgbClr val="95F9FB"/>
                </a:solidFill>
              </a:rPr>
              <a:t>를 </a:t>
            </a:r>
            <a:r>
              <a:rPr lang="ko-KR" altLang="en-US" sz="1700" dirty="0">
                <a:solidFill>
                  <a:srgbClr val="FE9FA7"/>
                </a:solidFill>
              </a:rPr>
              <a:t>클러스터 크기</a:t>
            </a:r>
            <a:r>
              <a:rPr lang="en-US" altLang="ko-KR" sz="1700" dirty="0">
                <a:solidFill>
                  <a:srgbClr val="DAC612"/>
                </a:solidFill>
              </a:rPr>
              <a:t>[</a:t>
            </a:r>
            <a:r>
              <a:rPr lang="en-US" altLang="ko-KR" sz="1700" dirty="0">
                <a:solidFill>
                  <a:srgbClr val="EBC18E"/>
                </a:solidFill>
              </a:rPr>
              <a:t>4096</a:t>
            </a:r>
            <a:r>
              <a:rPr lang="en-US" altLang="ko-KR" sz="1700" dirty="0">
                <a:solidFill>
                  <a:srgbClr val="DAC612"/>
                </a:solidFill>
              </a:rPr>
              <a:t>]</a:t>
            </a:r>
            <a:r>
              <a:rPr lang="ko-KR" altLang="en-US" sz="1700" dirty="0">
                <a:solidFill>
                  <a:srgbClr val="95F9FB"/>
                </a:solidFill>
              </a:rPr>
              <a:t>으로 나눈 몫</a:t>
            </a:r>
            <a:endParaRPr lang="en-US" altLang="ko-KR" sz="1700" dirty="0">
              <a:solidFill>
                <a:srgbClr val="95F9FB"/>
              </a:solidFill>
            </a:endParaRPr>
          </a:p>
          <a:p>
            <a:r>
              <a:rPr lang="en-US" altLang="ko-KR" sz="1700" dirty="0">
                <a:solidFill>
                  <a:srgbClr val="95F9FB"/>
                </a:solidFill>
              </a:rPr>
              <a:t> 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</a:t>
            </a:r>
            <a:r>
              <a:rPr lang="ko-KR" altLang="en-US" sz="1700" dirty="0">
                <a:solidFill>
                  <a:srgbClr val="95F9FB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= </a:t>
            </a:r>
            <a:r>
              <a:rPr lang="en-US" altLang="ko-KR" sz="1700" dirty="0">
                <a:solidFill>
                  <a:srgbClr val="DAC612"/>
                </a:solidFill>
              </a:rPr>
              <a:t>(</a:t>
            </a:r>
            <a:r>
              <a:rPr lang="ko-KR" altLang="en-US" sz="1700" dirty="0">
                <a:solidFill>
                  <a:srgbClr val="FE9FA7"/>
                </a:solidFill>
              </a:rPr>
              <a:t>클러스터 개수</a:t>
            </a:r>
            <a:r>
              <a:rPr lang="ko-KR" altLang="en-US" sz="1700" dirty="0">
                <a:solidFill>
                  <a:srgbClr val="95F9FB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+ </a:t>
            </a:r>
            <a:r>
              <a:rPr lang="en-US" altLang="ko-KR" sz="1700" dirty="0">
                <a:solidFill>
                  <a:srgbClr val="EBC18E"/>
                </a:solidFill>
              </a:rPr>
              <a:t>1</a:t>
            </a:r>
            <a:r>
              <a:rPr lang="en-US" altLang="ko-KR" sz="1700" dirty="0">
                <a:solidFill>
                  <a:srgbClr val="DAC612"/>
                </a:solidFill>
              </a:rPr>
              <a:t>)</a:t>
            </a:r>
            <a:r>
              <a:rPr lang="en-US" altLang="ko-KR" sz="1700" dirty="0">
                <a:solidFill>
                  <a:srgbClr val="95F9FB"/>
                </a:solidFill>
              </a:rPr>
              <a:t> x </a:t>
            </a:r>
            <a:r>
              <a:rPr lang="ko-KR" altLang="en-US" sz="1700" dirty="0">
                <a:solidFill>
                  <a:srgbClr val="FE9FA7"/>
                </a:solidFill>
              </a:rPr>
              <a:t>클러스터 크기</a:t>
            </a:r>
            <a:r>
              <a:rPr lang="en-US" altLang="ko-KR" sz="1700" dirty="0">
                <a:solidFill>
                  <a:srgbClr val="DAC612"/>
                </a:solidFill>
              </a:rPr>
              <a:t>[</a:t>
            </a:r>
            <a:r>
              <a:rPr lang="en-US" altLang="ko-KR" sz="1700" dirty="0">
                <a:solidFill>
                  <a:srgbClr val="EBC18E"/>
                </a:solidFill>
              </a:rPr>
              <a:t>4096</a:t>
            </a:r>
            <a:r>
              <a:rPr lang="en-US" altLang="ko-KR" sz="1700" dirty="0">
                <a:solidFill>
                  <a:srgbClr val="DAC612"/>
                </a:solidFill>
              </a:rPr>
              <a:t>]</a:t>
            </a:r>
            <a:r>
              <a:rPr lang="ko-KR" altLang="en-US" sz="1700" dirty="0">
                <a:solidFill>
                  <a:srgbClr val="95F9FB"/>
                </a:solidFill>
              </a:rPr>
              <a:t> </a:t>
            </a:r>
            <a:r>
              <a:rPr lang="en-US" altLang="ko-KR" sz="1700" dirty="0">
                <a:solidFill>
                  <a:srgbClr val="95F9FB"/>
                </a:solidFill>
              </a:rPr>
              <a:t>- </a:t>
            </a:r>
            <a:r>
              <a:rPr lang="ko-KR" altLang="en-US" sz="1700" dirty="0">
                <a:solidFill>
                  <a:srgbClr val="FE9FA7"/>
                </a:solidFill>
              </a:rPr>
              <a:t>파일 크기</a:t>
            </a:r>
            <a:endParaRPr lang="en-US" altLang="ko-KR" sz="1700" dirty="0">
              <a:solidFill>
                <a:srgbClr val="FE9FA7"/>
              </a:solidFill>
            </a:endParaRPr>
          </a:p>
          <a:p>
            <a:r>
              <a:rPr lang="ko-KR" altLang="en-US" sz="1700" dirty="0">
                <a:solidFill>
                  <a:srgbClr val="95F9FB"/>
                </a:solidFill>
              </a:rPr>
              <a:t> 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</a:t>
            </a:r>
            <a:r>
              <a:rPr lang="ko-KR" altLang="en-US" sz="1700" dirty="0">
                <a:solidFill>
                  <a:srgbClr val="95F9FB"/>
                </a:solidFill>
              </a:rPr>
              <a:t>을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en-US" altLang="ko-KR" sz="1700" dirty="0">
                <a:solidFill>
                  <a:srgbClr val="EBC18E"/>
                </a:solidFill>
              </a:rPr>
              <a:t>self</a:t>
            </a:r>
            <a:r>
              <a:rPr lang="en-US" altLang="ko-KR" sz="1700" dirty="0">
                <a:solidFill>
                  <a:schemeClr val="bg1"/>
                </a:solidFill>
              </a:rPr>
              <a:t>.</a:t>
            </a:r>
            <a:r>
              <a:rPr lang="ko-KR" altLang="en-US" sz="1700" dirty="0" err="1">
                <a:solidFill>
                  <a:srgbClr val="FE9FA7"/>
                </a:solidFill>
              </a:rPr>
              <a:t>슬랙</a:t>
            </a:r>
            <a:r>
              <a:rPr lang="ko-KR" altLang="en-US" sz="1700" dirty="0">
                <a:solidFill>
                  <a:srgbClr val="FE9FA7"/>
                </a:solidFill>
              </a:rPr>
              <a:t> 공간 변수</a:t>
            </a:r>
            <a:r>
              <a:rPr lang="ko-KR" altLang="en-US" sz="1700" dirty="0">
                <a:solidFill>
                  <a:srgbClr val="95F9FB"/>
                </a:solidFill>
              </a:rPr>
              <a:t>에</a:t>
            </a:r>
            <a:r>
              <a:rPr lang="ko-KR" altLang="en-US" sz="1700" dirty="0">
                <a:solidFill>
                  <a:srgbClr val="AA98F0"/>
                </a:solidFill>
              </a:rPr>
              <a:t> </a:t>
            </a:r>
            <a:r>
              <a:rPr lang="ko-KR" altLang="en-US" sz="1700" dirty="0">
                <a:solidFill>
                  <a:srgbClr val="95F9FB"/>
                </a:solidFill>
              </a:rPr>
              <a:t>저장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42FD127-7B1E-2081-1637-FF4FF95C9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57" y="2486191"/>
            <a:ext cx="7198304" cy="1559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47E5E-A451-8433-2756-EDF0897EE99D}"/>
              </a:ext>
            </a:extLst>
          </p:cNvPr>
          <p:cNvSpPr txBox="1"/>
          <p:nvPr/>
        </p:nvSpPr>
        <p:spPr>
          <a:xfrm>
            <a:off x="4917636" y="6515398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슬랙</a:t>
            </a:r>
            <a:r>
              <a:rPr lang="ko-KR" altLang="en-US" b="1" dirty="0">
                <a:solidFill>
                  <a:schemeClr val="bg1"/>
                </a:solidFill>
              </a:rPr>
              <a:t> 공간 탐지 진행상황</a:t>
            </a:r>
          </a:p>
        </p:txBody>
      </p:sp>
    </p:spTree>
    <p:extLst>
      <p:ext uri="{BB962C8B-B14F-4D97-AF65-F5344CB8AC3E}">
        <p14:creationId xmlns:p14="http://schemas.microsoft.com/office/powerpoint/2010/main" val="3226517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3. </a:t>
            </a:r>
            <a:r>
              <a:rPr lang="ko-KR" altLang="en-US" sz="4000" b="1" dirty="0" err="1">
                <a:solidFill>
                  <a:schemeClr val="bg1"/>
                </a:solidFill>
              </a:rPr>
              <a:t>슬랙</a:t>
            </a:r>
            <a:r>
              <a:rPr lang="ko-KR" altLang="en-US" sz="4000" b="1" dirty="0">
                <a:solidFill>
                  <a:schemeClr val="bg1"/>
                </a:solidFill>
              </a:rPr>
              <a:t> 공간</a:t>
            </a:r>
            <a:r>
              <a:rPr lang="en-US" altLang="ko-KR" sz="3000" b="1" dirty="0">
                <a:solidFill>
                  <a:schemeClr val="bg1"/>
                </a:solidFill>
              </a:rPr>
              <a:t>(Slack Space)</a:t>
            </a:r>
            <a:r>
              <a:rPr lang="ko-KR" altLang="en-US" sz="3000" b="1" dirty="0">
                <a:solidFill>
                  <a:schemeClr val="bg1"/>
                </a:solidFill>
              </a:rPr>
              <a:t> </a:t>
            </a:r>
            <a:r>
              <a:rPr lang="ko-KR" altLang="en-US" sz="4000" b="1" dirty="0">
                <a:solidFill>
                  <a:schemeClr val="bg1"/>
                </a:solidFill>
              </a:rPr>
              <a:t>탐지 진행상황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5AE19B8-798C-0D6A-D4BA-2BBC7ED67A9F}"/>
              </a:ext>
            </a:extLst>
          </p:cNvPr>
          <p:cNvGrpSpPr/>
          <p:nvPr/>
        </p:nvGrpSpPr>
        <p:grpSpPr>
          <a:xfrm>
            <a:off x="1400855" y="1361268"/>
            <a:ext cx="9158220" cy="4217627"/>
            <a:chOff x="1400855" y="1361268"/>
            <a:chExt cx="9158220" cy="421762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D2A67E-CD2D-96A0-08BD-7732D0AE89E3}"/>
                </a:ext>
              </a:extLst>
            </p:cNvPr>
            <p:cNvSpPr txBox="1"/>
            <p:nvPr/>
          </p:nvSpPr>
          <p:spPr>
            <a:xfrm>
              <a:off x="1400855" y="1361268"/>
              <a:ext cx="1548822" cy="369332"/>
            </a:xfrm>
            <a:prstGeom prst="rect">
              <a:avLst/>
            </a:prstGeom>
            <a:solidFill>
              <a:srgbClr val="00245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chemeClr val="bg1"/>
                  </a:solidFill>
                </a:rPr>
                <a:t>In TERMINAL</a:t>
              </a:r>
              <a:endParaRPr lang="ko-KR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D35A1076-209C-5ADC-1E0F-8D42CEAD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0855" y="1730600"/>
              <a:ext cx="5391714" cy="2827822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62BA87F-B40F-16D6-CC9D-2BE2FBAE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2833" y="1730600"/>
              <a:ext cx="5966242" cy="384829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B13D51-F861-87F9-3990-942393BB5234}"/>
              </a:ext>
            </a:extLst>
          </p:cNvPr>
          <p:cNvSpPr txBox="1"/>
          <p:nvPr/>
        </p:nvSpPr>
        <p:spPr>
          <a:xfrm>
            <a:off x="4917636" y="6515398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bg1"/>
                </a:solidFill>
              </a:rPr>
              <a:t>슬랙</a:t>
            </a:r>
            <a:r>
              <a:rPr lang="ko-KR" altLang="en-US" b="1" dirty="0">
                <a:solidFill>
                  <a:schemeClr val="bg1"/>
                </a:solidFill>
              </a:rPr>
              <a:t> 공간 탐지 진행상황</a:t>
            </a:r>
          </a:p>
        </p:txBody>
      </p:sp>
    </p:spTree>
    <p:extLst>
      <p:ext uri="{BB962C8B-B14F-4D97-AF65-F5344CB8AC3E}">
        <p14:creationId xmlns:p14="http://schemas.microsoft.com/office/powerpoint/2010/main" val="400051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F8CCBD-C461-90D0-AC94-09A123AA1368}"/>
              </a:ext>
            </a:extLst>
          </p:cNvPr>
          <p:cNvSpPr txBox="1"/>
          <p:nvPr/>
        </p:nvSpPr>
        <p:spPr>
          <a:xfrm>
            <a:off x="758491" y="244943"/>
            <a:ext cx="978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4. Tool </a:t>
            </a:r>
            <a:r>
              <a:rPr lang="ko-KR" altLang="en-US" sz="4000" b="1" dirty="0">
                <a:solidFill>
                  <a:schemeClr val="bg1"/>
                </a:solidFill>
              </a:rPr>
              <a:t>진행 상황 </a:t>
            </a:r>
            <a:r>
              <a:rPr lang="en-US" altLang="ko-KR" sz="4000" b="1" dirty="0">
                <a:solidFill>
                  <a:schemeClr val="bg1"/>
                </a:solidFill>
              </a:rPr>
              <a:t>- </a:t>
            </a:r>
            <a:r>
              <a:rPr lang="ko-KR" altLang="en-US" sz="4000" b="1" dirty="0">
                <a:solidFill>
                  <a:schemeClr val="bg1"/>
                </a:solidFill>
              </a:rPr>
              <a:t>목표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pic>
        <p:nvPicPr>
          <p:cNvPr id="5" name="그래픽 4" descr="사용자 윤곽선">
            <a:extLst>
              <a:ext uri="{FF2B5EF4-FFF2-40B4-BE49-F238E27FC236}">
                <a16:creationId xmlns:a16="http://schemas.microsoft.com/office/drawing/2014/main" id="{BF729C6F-51A6-DC47-C02C-E6D4213BA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166" y="1670705"/>
            <a:ext cx="3351752" cy="3351752"/>
          </a:xfrm>
          <a:prstGeom prst="rect">
            <a:avLst/>
          </a:prstGeom>
        </p:spPr>
      </p:pic>
      <p:pic>
        <p:nvPicPr>
          <p:cNvPr id="6" name="그래픽 5" descr="두 번 탭 제스처 윤곽선">
            <a:extLst>
              <a:ext uri="{FF2B5EF4-FFF2-40B4-BE49-F238E27FC236}">
                <a16:creationId xmlns:a16="http://schemas.microsoft.com/office/drawing/2014/main" id="{48BDCAC7-678F-7795-0E75-6D2C4566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096" y="1551157"/>
            <a:ext cx="3119541" cy="3119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7B9F7-6F49-0C00-16E7-4CD312559606}"/>
              </a:ext>
            </a:extLst>
          </p:cNvPr>
          <p:cNvSpPr txBox="1"/>
          <p:nvPr/>
        </p:nvSpPr>
        <p:spPr>
          <a:xfrm>
            <a:off x="2396709" y="4958475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/>
              <a:t>일반 사용자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E2D9C4-03FB-71B6-1AEA-5B2252E7F073}"/>
              </a:ext>
            </a:extLst>
          </p:cNvPr>
          <p:cNvSpPr txBox="1"/>
          <p:nvPr/>
        </p:nvSpPr>
        <p:spPr>
          <a:xfrm>
            <a:off x="7659532" y="4958475"/>
            <a:ext cx="23807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b="1"/>
              <a:t>GUI</a:t>
            </a:r>
            <a:r>
              <a:rPr lang="ko-KR" altLang="en-US" sz="2800" b="1" dirty="0"/>
              <a:t>를 이용한</a:t>
            </a:r>
            <a:endParaRPr lang="en-US" altLang="ko-KR" sz="2800" b="1" dirty="0"/>
          </a:p>
          <a:p>
            <a:pPr algn="ctr"/>
            <a:r>
              <a:rPr lang="ko-KR" altLang="en-US" sz="2800" b="1" dirty="0"/>
              <a:t>손쉬운 사용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93E22-DD25-D18A-85E3-03751B7FFD25}"/>
              </a:ext>
            </a:extLst>
          </p:cNvPr>
          <p:cNvSpPr txBox="1"/>
          <p:nvPr/>
        </p:nvSpPr>
        <p:spPr>
          <a:xfrm>
            <a:off x="5772037" y="651539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Tool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72A2CE-9E76-43C4-057B-B42BED6A8DCF}"/>
              </a:ext>
            </a:extLst>
          </p:cNvPr>
          <p:cNvSpPr txBox="1"/>
          <p:nvPr/>
        </p:nvSpPr>
        <p:spPr>
          <a:xfrm>
            <a:off x="6698525" y="1677113"/>
            <a:ext cx="50965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Tool </a:t>
            </a:r>
            <a:r>
              <a:rPr lang="ko-KR" altLang="en-US" sz="2800" b="1" dirty="0"/>
              <a:t>핵심기능</a:t>
            </a:r>
            <a:endParaRPr lang="en-US" altLang="ko-KR" sz="2800" b="1" dirty="0"/>
          </a:p>
          <a:p>
            <a:r>
              <a:rPr lang="en-US" altLang="ko-KR" sz="2000" dirty="0"/>
              <a:t> </a:t>
            </a:r>
          </a:p>
          <a:p>
            <a:r>
              <a:rPr lang="en-US" altLang="ko-KR" sz="2000" dirty="0"/>
              <a:t> - </a:t>
            </a:r>
            <a:r>
              <a:rPr lang="ko-KR" altLang="en-US" sz="2000" dirty="0"/>
              <a:t>폴더 경로를 설정해 경로 탐색</a:t>
            </a:r>
            <a:endParaRPr lang="en-US" altLang="ko-KR" sz="2000" dirty="0"/>
          </a:p>
          <a:p>
            <a:r>
              <a:rPr lang="en-US" altLang="ko-KR" sz="2000" dirty="0"/>
              <a:t> - GitHub, </a:t>
            </a:r>
            <a:r>
              <a:rPr lang="en-US" altLang="ko-KR" sz="2000" dirty="0" err="1"/>
              <a:t>Velog</a:t>
            </a:r>
            <a:r>
              <a:rPr lang="en-US" altLang="ko-KR" sz="2000" dirty="0"/>
              <a:t> </a:t>
            </a:r>
            <a:r>
              <a:rPr lang="ko-KR" altLang="en-US" sz="2000" dirty="0"/>
              <a:t>이동</a:t>
            </a:r>
            <a:endParaRPr lang="en-US" altLang="ko-KR" sz="2000" dirty="0"/>
          </a:p>
          <a:p>
            <a:r>
              <a:rPr lang="en-US" altLang="ko-KR" sz="2000" dirty="0"/>
              <a:t> - </a:t>
            </a:r>
            <a:r>
              <a:rPr lang="ko-KR" altLang="en-US" sz="2000" dirty="0" err="1"/>
              <a:t>슬랙</a:t>
            </a:r>
            <a:r>
              <a:rPr lang="ko-KR" altLang="en-US" sz="2000" dirty="0"/>
              <a:t> 공간</a:t>
            </a:r>
            <a:r>
              <a:rPr lang="en-US" altLang="ko-KR" sz="2000" dirty="0"/>
              <a:t>(Slack Space)</a:t>
            </a:r>
            <a:r>
              <a:rPr lang="ko-KR" altLang="en-US" sz="2000" dirty="0"/>
              <a:t>에 저장</a:t>
            </a:r>
            <a:endParaRPr lang="en-US" altLang="ko-KR" sz="2000" dirty="0"/>
          </a:p>
          <a:p>
            <a:r>
              <a:rPr lang="en-US" altLang="ko-KR" sz="2000" dirty="0"/>
              <a:t> - Login </a:t>
            </a:r>
            <a:r>
              <a:rPr lang="ko-KR" altLang="en-US" sz="2000" dirty="0"/>
              <a:t>기능</a:t>
            </a:r>
            <a:endParaRPr lang="en-US" altLang="ko-KR" sz="2000" dirty="0"/>
          </a:p>
          <a:p>
            <a:endParaRPr lang="en-US" altLang="ko-KR" sz="2000" dirty="0"/>
          </a:p>
          <a:p>
            <a:endParaRPr lang="ko-KR" altLang="en-US" sz="2000" dirty="0"/>
          </a:p>
          <a:p>
            <a:r>
              <a:rPr lang="ko-KR" altLang="en-US" sz="2800" b="1" dirty="0"/>
              <a:t>목표</a:t>
            </a:r>
            <a:endParaRPr lang="en-US" altLang="ko-KR" sz="2800" b="1" dirty="0"/>
          </a:p>
          <a:p>
            <a:endParaRPr lang="en-US" altLang="ko-KR" sz="2000" dirty="0"/>
          </a:p>
          <a:p>
            <a:r>
              <a:rPr lang="ko-KR" altLang="en-US" sz="2000" dirty="0"/>
              <a:t> </a:t>
            </a:r>
            <a:r>
              <a:rPr lang="en-US" altLang="ko-KR" sz="2000" dirty="0"/>
              <a:t>- </a:t>
            </a:r>
            <a:r>
              <a:rPr lang="en-US" altLang="ko-KR" b="1" dirty="0"/>
              <a:t>File System Slack </a:t>
            </a:r>
            <a:r>
              <a:rPr lang="ko-KR" altLang="en-US" dirty="0"/>
              <a:t>탐색</a:t>
            </a:r>
            <a:endParaRPr lang="en-US" altLang="ko-KR" sz="2000" dirty="0"/>
          </a:p>
          <a:p>
            <a:r>
              <a:rPr lang="en-US" altLang="ko-KR" sz="2000" dirty="0"/>
              <a:t> - OTP</a:t>
            </a:r>
            <a:r>
              <a:rPr lang="ko-KR" altLang="en-US" sz="2000" dirty="0"/>
              <a:t>를 추가해 로그인 보안 강화</a:t>
            </a:r>
            <a:endParaRPr lang="en-US" altLang="ko-KR" sz="2000" dirty="0"/>
          </a:p>
          <a:p>
            <a:r>
              <a:rPr lang="en-US" altLang="ko-KR" sz="2000" dirty="0"/>
              <a:t> - </a:t>
            </a:r>
            <a:r>
              <a:rPr lang="en-US" altLang="ko-KR" sz="2000" dirty="0" err="1"/>
              <a:t>TextBox</a:t>
            </a:r>
            <a:r>
              <a:rPr lang="en-US" altLang="ko-KR" sz="2000" dirty="0"/>
              <a:t> </a:t>
            </a:r>
            <a:r>
              <a:rPr lang="ko-KR" altLang="en-US" sz="2000" dirty="0"/>
              <a:t>실시간 로그로 확인</a:t>
            </a:r>
            <a:endParaRPr lang="en-US" altLang="ko-KR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F46F909-FB38-AA31-9E6E-A63768BC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8" y="1318074"/>
            <a:ext cx="2771775" cy="3276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F37BC78-7814-B727-A57A-8F998E70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53" y="4743010"/>
            <a:ext cx="2878590" cy="172031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85E2015-857E-F6FA-6F97-15C21A070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71" y="2406127"/>
            <a:ext cx="3057525" cy="282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60D65-6369-28F2-35D5-0A2DE7E89BC0}"/>
              </a:ext>
            </a:extLst>
          </p:cNvPr>
          <p:cNvSpPr txBox="1"/>
          <p:nvPr/>
        </p:nvSpPr>
        <p:spPr>
          <a:xfrm>
            <a:off x="758491" y="244943"/>
            <a:ext cx="978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4. Tool </a:t>
            </a:r>
            <a:r>
              <a:rPr lang="ko-KR" altLang="en-US" sz="4000" b="1" dirty="0">
                <a:solidFill>
                  <a:schemeClr val="bg1"/>
                </a:solidFill>
              </a:rPr>
              <a:t>진행 상황 </a:t>
            </a:r>
            <a:r>
              <a:rPr lang="en-US" altLang="ko-KR" sz="4000" b="1" dirty="0">
                <a:solidFill>
                  <a:schemeClr val="bg1"/>
                </a:solidFill>
              </a:rPr>
              <a:t>- Tool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9FBB3-2C12-8001-5ADF-4F266B0EFD10}"/>
              </a:ext>
            </a:extLst>
          </p:cNvPr>
          <p:cNvSpPr txBox="1"/>
          <p:nvPr/>
        </p:nvSpPr>
        <p:spPr>
          <a:xfrm>
            <a:off x="5772037" y="651539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Tool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8A0A56-EFF9-1AF1-16D2-8FE44B84248B}"/>
              </a:ext>
            </a:extLst>
          </p:cNvPr>
          <p:cNvSpPr txBox="1"/>
          <p:nvPr/>
        </p:nvSpPr>
        <p:spPr>
          <a:xfrm>
            <a:off x="758491" y="244943"/>
            <a:ext cx="978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4. Tool </a:t>
            </a:r>
            <a:r>
              <a:rPr lang="ko-KR" altLang="en-US" sz="4000" b="1" dirty="0">
                <a:solidFill>
                  <a:schemeClr val="bg1"/>
                </a:solidFill>
              </a:rPr>
              <a:t>진행 상황 </a:t>
            </a:r>
            <a:r>
              <a:rPr lang="en-US" altLang="ko-KR" sz="4000" b="1" dirty="0">
                <a:solidFill>
                  <a:schemeClr val="bg1"/>
                </a:solidFill>
              </a:rPr>
              <a:t>- UI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CCA54-84CF-191E-D5E2-4B6AD29B4014}"/>
              </a:ext>
            </a:extLst>
          </p:cNvPr>
          <p:cNvSpPr txBox="1"/>
          <p:nvPr/>
        </p:nvSpPr>
        <p:spPr>
          <a:xfrm>
            <a:off x="6262107" y="1354995"/>
            <a:ext cx="50965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Tool </a:t>
            </a:r>
            <a:r>
              <a:rPr lang="ko-KR" altLang="en-US" sz="2800" b="1" dirty="0"/>
              <a:t>최종 </a:t>
            </a:r>
            <a:r>
              <a:rPr lang="en-US" altLang="ko-KR" sz="2800" b="1" dirty="0"/>
              <a:t>UI</a:t>
            </a:r>
          </a:p>
          <a:p>
            <a:r>
              <a:rPr lang="en-US" altLang="ko-KR" sz="2000" dirty="0"/>
              <a:t> </a:t>
            </a:r>
          </a:p>
          <a:p>
            <a:r>
              <a:rPr lang="en-US" altLang="ko-KR" sz="2000" dirty="0"/>
              <a:t> - Text Box</a:t>
            </a:r>
            <a:r>
              <a:rPr lang="ko-KR" altLang="en-US" sz="2000" dirty="0"/>
              <a:t>를 설정해 실시간 로그로 확인</a:t>
            </a:r>
            <a:endParaRPr lang="en-US" altLang="ko-KR" sz="2000" dirty="0"/>
          </a:p>
          <a:p>
            <a:r>
              <a:rPr lang="en-US" altLang="ko-KR" sz="2000" dirty="0"/>
              <a:t> - </a:t>
            </a:r>
            <a:r>
              <a:rPr lang="ko-KR" altLang="en-US" sz="2000" dirty="0"/>
              <a:t>암호화 복호화 및 다양한 기능 삽입</a:t>
            </a:r>
            <a:endParaRPr lang="en-US" altLang="ko-KR" sz="2000" dirty="0"/>
          </a:p>
          <a:p>
            <a:r>
              <a:rPr lang="en-US" altLang="ko-KR" sz="2000" dirty="0"/>
              <a:t>     -&gt; </a:t>
            </a:r>
            <a:r>
              <a:rPr lang="ko-KR" altLang="en-US" sz="2000" dirty="0"/>
              <a:t>현재 모듈화 하여 기능 테스트 확인</a:t>
            </a:r>
            <a:endParaRPr lang="en-US" altLang="ko-KR" sz="2000" dirty="0"/>
          </a:p>
          <a:p>
            <a:r>
              <a:rPr lang="en-US" altLang="ko-KR" sz="2000" dirty="0"/>
              <a:t> </a:t>
            </a:r>
          </a:p>
          <a:p>
            <a:r>
              <a:rPr lang="en-US" altLang="ko-KR" sz="2000" dirty="0"/>
              <a:t> - OTP Login </a:t>
            </a:r>
            <a:r>
              <a:rPr lang="ko-KR" altLang="en-US" sz="2000" dirty="0"/>
              <a:t>기능</a:t>
            </a:r>
            <a:endParaRPr lang="en-US" altLang="ko-KR" sz="2000" dirty="0"/>
          </a:p>
          <a:p>
            <a:r>
              <a:rPr lang="en-US" altLang="ko-KR" sz="2000" dirty="0"/>
              <a:t> - Slack Space </a:t>
            </a:r>
            <a:r>
              <a:rPr lang="ko-KR" altLang="en-US" sz="2000" dirty="0"/>
              <a:t>탐색 범위 향상</a:t>
            </a:r>
            <a:endParaRPr lang="en-US" altLang="ko-KR" sz="2000" dirty="0"/>
          </a:p>
          <a:p>
            <a:endParaRPr lang="ko-KR" altLang="en-US" sz="2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E5AB903-3D91-C9DC-A7B4-262E479E5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" y="1354995"/>
            <a:ext cx="4667534" cy="43396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D95A5A-6963-1EFC-B189-1F9B3C4423DC}"/>
              </a:ext>
            </a:extLst>
          </p:cNvPr>
          <p:cNvSpPr txBox="1"/>
          <p:nvPr/>
        </p:nvSpPr>
        <p:spPr>
          <a:xfrm>
            <a:off x="5772037" y="651539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Tool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5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Diamond 7">
            <a:extLst>
              <a:ext uri="{FF2B5EF4-FFF2-40B4-BE49-F238E27FC236}">
                <a16:creationId xmlns:a16="http://schemas.microsoft.com/office/drawing/2014/main" id="{F7DD0A63-FE46-D6C9-610A-F78CC294B17F}"/>
              </a:ext>
            </a:extLst>
          </p:cNvPr>
          <p:cNvSpPr/>
          <p:nvPr/>
        </p:nvSpPr>
        <p:spPr>
          <a:xfrm>
            <a:off x="2908512" y="1613902"/>
            <a:ext cx="1338176" cy="934003"/>
          </a:xfrm>
          <a:prstGeom prst="diamond">
            <a:avLst/>
          </a:prstGeom>
          <a:solidFill>
            <a:schemeClr val="bg1"/>
          </a:solidFill>
          <a:ln w="25400">
            <a:solidFill>
              <a:srgbClr val="1C81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56235-1B0C-BD7C-E39A-E170832989CB}"/>
              </a:ext>
            </a:extLst>
          </p:cNvPr>
          <p:cNvSpPr txBox="1"/>
          <p:nvPr/>
        </p:nvSpPr>
        <p:spPr>
          <a:xfrm>
            <a:off x="758491" y="244943"/>
            <a:ext cx="9781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4. Tool </a:t>
            </a:r>
            <a:r>
              <a:rPr lang="ko-KR" altLang="en-US" sz="4000" b="1" dirty="0">
                <a:solidFill>
                  <a:schemeClr val="bg1"/>
                </a:solidFill>
              </a:rPr>
              <a:t>진행 상황 </a:t>
            </a:r>
            <a:r>
              <a:rPr lang="en-US" altLang="ko-KR" sz="4000" b="1" dirty="0">
                <a:solidFill>
                  <a:schemeClr val="bg1"/>
                </a:solidFill>
              </a:rPr>
              <a:t>- Flow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39">
            <a:extLst>
              <a:ext uri="{FF2B5EF4-FFF2-40B4-BE49-F238E27FC236}">
                <a16:creationId xmlns:a16="http://schemas.microsoft.com/office/drawing/2014/main" id="{1F097C16-2F14-680E-8918-5F993A8C5269}"/>
              </a:ext>
            </a:extLst>
          </p:cNvPr>
          <p:cNvCxnSpPr/>
          <p:nvPr/>
        </p:nvCxnSpPr>
        <p:spPr>
          <a:xfrm>
            <a:off x="5670468" y="2651634"/>
            <a:ext cx="0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41">
            <a:extLst>
              <a:ext uri="{FF2B5EF4-FFF2-40B4-BE49-F238E27FC236}">
                <a16:creationId xmlns:a16="http://schemas.microsoft.com/office/drawing/2014/main" id="{EA1C678D-37A9-0C19-7D77-41A43505EDB8}"/>
              </a:ext>
            </a:extLst>
          </p:cNvPr>
          <p:cNvCxnSpPr/>
          <p:nvPr/>
        </p:nvCxnSpPr>
        <p:spPr>
          <a:xfrm flipH="1">
            <a:off x="5685994" y="3672540"/>
            <a:ext cx="1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43">
            <a:extLst>
              <a:ext uri="{FF2B5EF4-FFF2-40B4-BE49-F238E27FC236}">
                <a16:creationId xmlns:a16="http://schemas.microsoft.com/office/drawing/2014/main" id="{7CE2497D-6AC3-29C8-47C0-49C43B47B645}"/>
              </a:ext>
            </a:extLst>
          </p:cNvPr>
          <p:cNvSpPr txBox="1"/>
          <p:nvPr/>
        </p:nvSpPr>
        <p:spPr>
          <a:xfrm>
            <a:off x="1240360" y="1966495"/>
            <a:ext cx="1172568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spc="150" dirty="0">
                <a:latin typeface="Segoe UI Light" panose="020B0502040204020203" pitchFamily="34" charset="0"/>
                <a:cs typeface="Segoe UI Light" panose="020B0502040204020203" pitchFamily="34" charset="0"/>
              </a:rPr>
              <a:t>SERVER DB</a:t>
            </a:r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A3AC6CB7-5947-0793-E9FA-A3940E0E3135}"/>
              </a:ext>
            </a:extLst>
          </p:cNvPr>
          <p:cNvSpPr/>
          <p:nvPr/>
        </p:nvSpPr>
        <p:spPr>
          <a:xfrm>
            <a:off x="5032722" y="3060026"/>
            <a:ext cx="1313019" cy="5204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 err="1">
                <a:solidFill>
                  <a:srgbClr val="1C819E"/>
                </a:solidFill>
              </a:rPr>
              <a:t>평문</a:t>
            </a:r>
            <a:r>
              <a:rPr lang="ko-KR" altLang="en-US" sz="1500" b="1" dirty="0">
                <a:solidFill>
                  <a:srgbClr val="1C819E"/>
                </a:solidFill>
              </a:rPr>
              <a:t> 삭제</a:t>
            </a:r>
            <a:endParaRPr lang="en-US" sz="1500" b="1" dirty="0">
              <a:solidFill>
                <a:srgbClr val="1C819E"/>
              </a:solidFill>
            </a:endParaRPr>
          </a:p>
        </p:txBody>
      </p:sp>
      <p:sp>
        <p:nvSpPr>
          <p:cNvPr id="55" name="TextBox 51">
            <a:extLst>
              <a:ext uri="{FF2B5EF4-FFF2-40B4-BE49-F238E27FC236}">
                <a16:creationId xmlns:a16="http://schemas.microsoft.com/office/drawing/2014/main" id="{A8F1545F-DA42-9939-5860-3F401D70C081}"/>
              </a:ext>
            </a:extLst>
          </p:cNvPr>
          <p:cNvSpPr txBox="1"/>
          <p:nvPr/>
        </p:nvSpPr>
        <p:spPr>
          <a:xfrm>
            <a:off x="3086956" y="1851079"/>
            <a:ext cx="1005503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 </a:t>
            </a:r>
          </a:p>
          <a:p>
            <a:pPr algn="ctr"/>
            <a:r>
              <a:rPr lang="en-ID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LOGIN</a:t>
            </a:r>
          </a:p>
        </p:txBody>
      </p:sp>
      <p:sp>
        <p:nvSpPr>
          <p:cNvPr id="56" name="Diamond 8">
            <a:extLst>
              <a:ext uri="{FF2B5EF4-FFF2-40B4-BE49-F238E27FC236}">
                <a16:creationId xmlns:a16="http://schemas.microsoft.com/office/drawing/2014/main" id="{031CA3D2-25AB-63CB-1138-E8676C312564}"/>
              </a:ext>
            </a:extLst>
          </p:cNvPr>
          <p:cNvSpPr/>
          <p:nvPr/>
        </p:nvSpPr>
        <p:spPr>
          <a:xfrm>
            <a:off x="5028937" y="1619037"/>
            <a:ext cx="1318333" cy="954246"/>
          </a:xfrm>
          <a:prstGeom prst="diamond">
            <a:avLst/>
          </a:prstGeom>
          <a:solidFill>
            <a:srgbClr val="FFB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TextBox 52">
            <a:extLst>
              <a:ext uri="{FF2B5EF4-FFF2-40B4-BE49-F238E27FC236}">
                <a16:creationId xmlns:a16="http://schemas.microsoft.com/office/drawing/2014/main" id="{FF9FBBFD-F607-8561-561B-609BCE5B9D20}"/>
              </a:ext>
            </a:extLst>
          </p:cNvPr>
          <p:cNvSpPr txBox="1"/>
          <p:nvPr/>
        </p:nvSpPr>
        <p:spPr>
          <a:xfrm>
            <a:off x="5182923" y="1970824"/>
            <a:ext cx="1005503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암호화</a:t>
            </a:r>
            <a:endParaRPr lang="en-US" sz="1500" b="1" spc="1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Diamond 78">
            <a:extLst>
              <a:ext uri="{FF2B5EF4-FFF2-40B4-BE49-F238E27FC236}">
                <a16:creationId xmlns:a16="http://schemas.microsoft.com/office/drawing/2014/main" id="{AB2D42A1-D921-0FC5-4DE8-026B2EF496D6}"/>
              </a:ext>
            </a:extLst>
          </p:cNvPr>
          <p:cNvSpPr/>
          <p:nvPr/>
        </p:nvSpPr>
        <p:spPr>
          <a:xfrm>
            <a:off x="5028937" y="4054095"/>
            <a:ext cx="1318333" cy="954246"/>
          </a:xfrm>
          <a:prstGeom prst="diamond">
            <a:avLst/>
          </a:prstGeom>
          <a:solidFill>
            <a:srgbClr val="FFB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dirty="0"/>
          </a:p>
        </p:txBody>
      </p:sp>
      <p:cxnSp>
        <p:nvCxnSpPr>
          <p:cNvPr id="59" name="Straight Arrow Connector 57">
            <a:extLst>
              <a:ext uri="{FF2B5EF4-FFF2-40B4-BE49-F238E27FC236}">
                <a16:creationId xmlns:a16="http://schemas.microsoft.com/office/drawing/2014/main" id="{13ACA52B-45A2-43CC-B997-51BACD912C55}"/>
              </a:ext>
            </a:extLst>
          </p:cNvPr>
          <p:cNvCxnSpPr/>
          <p:nvPr/>
        </p:nvCxnSpPr>
        <p:spPr>
          <a:xfrm flipV="1">
            <a:off x="2507949" y="2080904"/>
            <a:ext cx="324736" cy="533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64">
            <a:extLst>
              <a:ext uri="{FF2B5EF4-FFF2-40B4-BE49-F238E27FC236}">
                <a16:creationId xmlns:a16="http://schemas.microsoft.com/office/drawing/2014/main" id="{EA78D710-7752-CA74-09DC-AB3D731C12AA}"/>
              </a:ext>
            </a:extLst>
          </p:cNvPr>
          <p:cNvCxnSpPr/>
          <p:nvPr/>
        </p:nvCxnSpPr>
        <p:spPr>
          <a:xfrm flipV="1">
            <a:off x="6339680" y="4062183"/>
            <a:ext cx="2880503" cy="178102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54">
            <a:extLst>
              <a:ext uri="{FF2B5EF4-FFF2-40B4-BE49-F238E27FC236}">
                <a16:creationId xmlns:a16="http://schemas.microsoft.com/office/drawing/2014/main" id="{50942EFB-A9EB-3595-4F16-873F69BB9533}"/>
              </a:ext>
            </a:extLst>
          </p:cNvPr>
          <p:cNvSpPr/>
          <p:nvPr/>
        </p:nvSpPr>
        <p:spPr>
          <a:xfrm>
            <a:off x="5049696" y="5564415"/>
            <a:ext cx="1313019" cy="520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C819E"/>
              </a:solidFill>
            </a:endParaRPr>
          </a:p>
        </p:txBody>
      </p:sp>
      <p:sp>
        <p:nvSpPr>
          <p:cNvPr id="62" name="TextBox 55">
            <a:extLst>
              <a:ext uri="{FF2B5EF4-FFF2-40B4-BE49-F238E27FC236}">
                <a16:creationId xmlns:a16="http://schemas.microsoft.com/office/drawing/2014/main" id="{1AF4FBB2-8E8B-0E36-616B-40F606530C81}"/>
              </a:ext>
            </a:extLst>
          </p:cNvPr>
          <p:cNvSpPr txBox="1"/>
          <p:nvPr/>
        </p:nvSpPr>
        <p:spPr>
          <a:xfrm>
            <a:off x="5257321" y="5593820"/>
            <a:ext cx="857345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암호화 데이터</a:t>
            </a:r>
            <a:endParaRPr lang="en-US" sz="1500" b="1" spc="150" dirty="0">
              <a:solidFill>
                <a:srgbClr val="1C8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3" name="Rectangle 59">
            <a:extLst>
              <a:ext uri="{FF2B5EF4-FFF2-40B4-BE49-F238E27FC236}">
                <a16:creationId xmlns:a16="http://schemas.microsoft.com/office/drawing/2014/main" id="{B6C85AF7-DEEB-E223-59D3-604A3223C589}"/>
              </a:ext>
            </a:extLst>
          </p:cNvPr>
          <p:cNvSpPr/>
          <p:nvPr/>
        </p:nvSpPr>
        <p:spPr>
          <a:xfrm>
            <a:off x="9239829" y="3801945"/>
            <a:ext cx="1313019" cy="520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>
                <a:solidFill>
                  <a:srgbClr val="1C819E"/>
                </a:solidFill>
              </a:rPr>
              <a:t>디스크 저장</a:t>
            </a:r>
            <a:endParaRPr lang="en-US" sz="1500" b="1" dirty="0">
              <a:solidFill>
                <a:srgbClr val="1C819E"/>
              </a:solidFill>
            </a:endParaRPr>
          </a:p>
        </p:txBody>
      </p:sp>
      <p:sp>
        <p:nvSpPr>
          <p:cNvPr id="64" name="Rounded Rectangle 62">
            <a:extLst>
              <a:ext uri="{FF2B5EF4-FFF2-40B4-BE49-F238E27FC236}">
                <a16:creationId xmlns:a16="http://schemas.microsoft.com/office/drawing/2014/main" id="{9B12ACDC-C956-C375-402A-CF88494A5672}"/>
              </a:ext>
            </a:extLst>
          </p:cNvPr>
          <p:cNvSpPr/>
          <p:nvPr/>
        </p:nvSpPr>
        <p:spPr>
          <a:xfrm>
            <a:off x="9103507" y="5289567"/>
            <a:ext cx="1570722" cy="414015"/>
          </a:xfrm>
          <a:prstGeom prst="roundRect">
            <a:avLst>
              <a:gd name="adj" fmla="val 50000"/>
            </a:avLst>
          </a:prstGeom>
          <a:solidFill>
            <a:srgbClr val="1C81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/>
              <a:t>종료</a:t>
            </a:r>
            <a:endParaRPr lang="en-US" sz="1500" b="1" dirty="0"/>
          </a:p>
        </p:txBody>
      </p:sp>
      <p:cxnSp>
        <p:nvCxnSpPr>
          <p:cNvPr id="65" name="Straight Arrow Connector 57">
            <a:extLst>
              <a:ext uri="{FF2B5EF4-FFF2-40B4-BE49-F238E27FC236}">
                <a16:creationId xmlns:a16="http://schemas.microsoft.com/office/drawing/2014/main" id="{D0D8A778-B096-D693-E724-59518A0C1640}"/>
              </a:ext>
            </a:extLst>
          </p:cNvPr>
          <p:cNvCxnSpPr/>
          <p:nvPr/>
        </p:nvCxnSpPr>
        <p:spPr>
          <a:xfrm flipV="1">
            <a:off x="4353217" y="2092415"/>
            <a:ext cx="436483" cy="374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41">
            <a:extLst>
              <a:ext uri="{FF2B5EF4-FFF2-40B4-BE49-F238E27FC236}">
                <a16:creationId xmlns:a16="http://schemas.microsoft.com/office/drawing/2014/main" id="{7011B001-2F17-489F-598C-0951FD891D95}"/>
              </a:ext>
            </a:extLst>
          </p:cNvPr>
          <p:cNvCxnSpPr/>
          <p:nvPr/>
        </p:nvCxnSpPr>
        <p:spPr>
          <a:xfrm flipH="1">
            <a:off x="5670468" y="5120889"/>
            <a:ext cx="1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41">
            <a:extLst>
              <a:ext uri="{FF2B5EF4-FFF2-40B4-BE49-F238E27FC236}">
                <a16:creationId xmlns:a16="http://schemas.microsoft.com/office/drawing/2014/main" id="{79AA647D-FEC5-ACC9-7BFA-A25DEFD2549B}"/>
              </a:ext>
            </a:extLst>
          </p:cNvPr>
          <p:cNvCxnSpPr/>
          <p:nvPr/>
        </p:nvCxnSpPr>
        <p:spPr>
          <a:xfrm flipH="1">
            <a:off x="9888868" y="4457192"/>
            <a:ext cx="7470" cy="65974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C905E646-485D-B27B-6946-7B76C49865DF}"/>
              </a:ext>
            </a:extLst>
          </p:cNvPr>
          <p:cNvSpPr txBox="1"/>
          <p:nvPr/>
        </p:nvSpPr>
        <p:spPr>
          <a:xfrm>
            <a:off x="982005" y="4169503"/>
            <a:ext cx="33766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개선사항</a:t>
            </a:r>
            <a:endParaRPr lang="en-US" altLang="ko-KR" sz="2400" b="1" dirty="0"/>
          </a:p>
          <a:p>
            <a:endParaRPr lang="en-US" altLang="ko-KR" sz="2000" b="1" dirty="0"/>
          </a:p>
          <a:p>
            <a:r>
              <a:rPr lang="en-US" altLang="ko-KR" sz="2000" dirty="0"/>
              <a:t>Slack </a:t>
            </a:r>
            <a:r>
              <a:rPr lang="ko-KR" altLang="en-US" sz="2000" dirty="0"/>
              <a:t>공간 탐색</a:t>
            </a:r>
            <a:endParaRPr lang="en-US" altLang="ko-KR" sz="2000" dirty="0"/>
          </a:p>
          <a:p>
            <a:endParaRPr lang="en-US" altLang="ko-KR" sz="2000" dirty="0"/>
          </a:p>
          <a:p>
            <a:r>
              <a:rPr lang="ko-KR" altLang="en-US" sz="2000" dirty="0"/>
              <a:t>데이터의 저장</a:t>
            </a:r>
            <a:endParaRPr lang="en-US" altLang="ko-KR" sz="2000" dirty="0"/>
          </a:p>
          <a:p>
            <a:endParaRPr lang="en-US" altLang="ko-KR" sz="2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92F1D36-B1E8-E49D-4EBC-2CE66AAC75EC}"/>
              </a:ext>
            </a:extLst>
          </p:cNvPr>
          <p:cNvSpPr txBox="1"/>
          <p:nvPr/>
        </p:nvSpPr>
        <p:spPr>
          <a:xfrm>
            <a:off x="5154115" y="4304614"/>
            <a:ext cx="1018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 err="1">
                <a:solidFill>
                  <a:schemeClr val="bg1"/>
                </a:solidFill>
              </a:rPr>
              <a:t>슬랙</a:t>
            </a:r>
            <a:r>
              <a:rPr lang="ko-KR" altLang="en-US" sz="1500" b="1" dirty="0">
                <a:solidFill>
                  <a:schemeClr val="bg1"/>
                </a:solidFill>
              </a:rPr>
              <a:t> 공간</a:t>
            </a:r>
            <a:r>
              <a:rPr lang="en-US" altLang="ko-KR" sz="1500" b="1" dirty="0">
                <a:solidFill>
                  <a:schemeClr val="bg1"/>
                </a:solidFill>
              </a:rPr>
              <a:t/>
            </a:r>
            <a:br>
              <a:rPr lang="en-US" altLang="ko-KR" sz="1500" b="1" dirty="0">
                <a:solidFill>
                  <a:schemeClr val="bg1"/>
                </a:solidFill>
              </a:rPr>
            </a:br>
            <a:r>
              <a:rPr lang="ko-KR" altLang="en-US" sz="1500" b="1" dirty="0">
                <a:solidFill>
                  <a:schemeClr val="bg1"/>
                </a:solidFill>
              </a:rPr>
              <a:t>탐지</a:t>
            </a:r>
          </a:p>
        </p:txBody>
      </p:sp>
      <p:pic>
        <p:nvPicPr>
          <p:cNvPr id="70" name="그래픽 69" descr="확인 표시 단색으로 채워진">
            <a:extLst>
              <a:ext uri="{FF2B5EF4-FFF2-40B4-BE49-F238E27FC236}">
                <a16:creationId xmlns:a16="http://schemas.microsoft.com/office/drawing/2014/main" id="{9B13C9D7-5F6B-BF1E-8AD9-4D7FE6D803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131" y="1568687"/>
            <a:ext cx="520795" cy="520795"/>
          </a:xfrm>
          <a:prstGeom prst="rect">
            <a:avLst/>
          </a:prstGeom>
        </p:spPr>
      </p:pic>
      <p:pic>
        <p:nvPicPr>
          <p:cNvPr id="71" name="그래픽 70" descr="확인 표시 단색으로 채워진">
            <a:extLst>
              <a:ext uri="{FF2B5EF4-FFF2-40B4-BE49-F238E27FC236}">
                <a16:creationId xmlns:a16="http://schemas.microsoft.com/office/drawing/2014/main" id="{A8D5064B-2A49-2EC6-042C-2E7B792B94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9173" y="1674200"/>
            <a:ext cx="520795" cy="520795"/>
          </a:xfrm>
          <a:prstGeom prst="rect">
            <a:avLst/>
          </a:prstGeom>
        </p:spPr>
      </p:pic>
      <p:pic>
        <p:nvPicPr>
          <p:cNvPr id="72" name="그래픽 71" descr="확인 표시 단색으로 채워진">
            <a:extLst>
              <a:ext uri="{FF2B5EF4-FFF2-40B4-BE49-F238E27FC236}">
                <a16:creationId xmlns:a16="http://schemas.microsoft.com/office/drawing/2014/main" id="{F6907C94-5B78-B0CB-4E17-6D89B99755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5136" y="1682557"/>
            <a:ext cx="520795" cy="520795"/>
          </a:xfrm>
          <a:prstGeom prst="rect">
            <a:avLst/>
          </a:prstGeom>
        </p:spPr>
      </p:pic>
      <p:pic>
        <p:nvPicPr>
          <p:cNvPr id="73" name="그래픽 72" descr="확인 표시 단색으로 채워진">
            <a:extLst>
              <a:ext uri="{FF2B5EF4-FFF2-40B4-BE49-F238E27FC236}">
                <a16:creationId xmlns:a16="http://schemas.microsoft.com/office/drawing/2014/main" id="{34240A8F-91B5-5A0B-1402-34AF632572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314" y="2660956"/>
            <a:ext cx="520795" cy="520795"/>
          </a:xfrm>
          <a:prstGeom prst="rect">
            <a:avLst/>
          </a:prstGeom>
        </p:spPr>
      </p:pic>
      <p:pic>
        <p:nvPicPr>
          <p:cNvPr id="74" name="그래픽 73" descr="확인 표시 단색으로 채워진">
            <a:extLst>
              <a:ext uri="{FF2B5EF4-FFF2-40B4-BE49-F238E27FC236}">
                <a16:creationId xmlns:a16="http://schemas.microsoft.com/office/drawing/2014/main" id="{7BFED5DD-4027-DA35-9CA9-271F7E9A1D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7165" y="5170859"/>
            <a:ext cx="520795" cy="520795"/>
          </a:xfrm>
          <a:prstGeom prst="rect">
            <a:avLst/>
          </a:prstGeom>
        </p:spPr>
      </p:pic>
      <p:pic>
        <p:nvPicPr>
          <p:cNvPr id="75" name="그래픽 74" descr="확인 표시 단색으로 채워진">
            <a:extLst>
              <a:ext uri="{FF2B5EF4-FFF2-40B4-BE49-F238E27FC236}">
                <a16:creationId xmlns:a16="http://schemas.microsoft.com/office/drawing/2014/main" id="{CBB674A3-DF00-26B3-AB73-9C0A9FCFC2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755" y="4105975"/>
            <a:ext cx="520795" cy="520795"/>
          </a:xfrm>
          <a:prstGeom prst="rect">
            <a:avLst/>
          </a:prstGeom>
        </p:spPr>
      </p:pic>
      <p:pic>
        <p:nvPicPr>
          <p:cNvPr id="76" name="그래픽 75" descr="확인 표시 단색으로 채워진">
            <a:extLst>
              <a:ext uri="{FF2B5EF4-FFF2-40B4-BE49-F238E27FC236}">
                <a16:creationId xmlns:a16="http://schemas.microsoft.com/office/drawing/2014/main" id="{7F0B98B9-5CA7-5212-8FFA-13C6036646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4214" y="3420768"/>
            <a:ext cx="520795" cy="520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427C6C-C616-BD9C-BA46-D9A2708BA116}"/>
              </a:ext>
            </a:extLst>
          </p:cNvPr>
          <p:cNvSpPr txBox="1"/>
          <p:nvPr/>
        </p:nvSpPr>
        <p:spPr>
          <a:xfrm>
            <a:off x="5772037" y="6515398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Tool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592" y="548680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3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7819" y="548680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3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563679" y="1488149"/>
            <a:ext cx="247055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프로젝트 개요</a:t>
            </a:r>
            <a:endParaRPr lang="en-US" altLang="ko-KR" sz="14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563679" y="2273958"/>
            <a:ext cx="24705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웹 진행상황</a:t>
            </a:r>
            <a:endParaRPr lang="en-US" altLang="ko-KR" sz="14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  <a:p>
            <a:pPr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-Front end / back end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5451040" y="3190472"/>
            <a:ext cx="5565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500" b="1" dirty="0">
                <a:solidFill>
                  <a:srgbClr val="015B7E"/>
                </a:solidFill>
                <a:latin typeface="+mj-lt"/>
                <a:ea typeface="맑은 고딕" pitchFamily="50" charset="-127"/>
              </a:rPr>
              <a:t>03</a:t>
            </a:r>
            <a:endParaRPr lang="ko-KR" altLang="en-US" sz="2500" b="1" dirty="0">
              <a:solidFill>
                <a:srgbClr val="015B7E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5253DC0-5209-5C50-C0C4-2CB60DE2C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039" y="2297041"/>
            <a:ext cx="5565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500" b="1" dirty="0">
                <a:solidFill>
                  <a:srgbClr val="015B7E"/>
                </a:solidFill>
                <a:latin typeface="+mj-lt"/>
                <a:ea typeface="맑은 고딕" pitchFamily="50" charset="-127"/>
              </a:rPr>
              <a:t>02</a:t>
            </a:r>
            <a:endParaRPr lang="ko-KR" altLang="en-US" sz="2500" b="1" dirty="0">
              <a:solidFill>
                <a:srgbClr val="015B7E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C3CF892E-6C70-F215-BE65-82B6029C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038" y="1403610"/>
            <a:ext cx="5565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500" b="1" dirty="0">
                <a:solidFill>
                  <a:srgbClr val="015B7E"/>
                </a:solidFill>
                <a:latin typeface="+mj-lt"/>
                <a:ea typeface="맑은 고딕" pitchFamily="50" charset="-127"/>
              </a:rPr>
              <a:t>01</a:t>
            </a:r>
            <a:endParaRPr lang="ko-KR" altLang="en-US" sz="2500" b="1" dirty="0">
              <a:solidFill>
                <a:srgbClr val="015B7E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5823ADA-D7F6-8A80-E0B4-A93D419A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678" y="3167388"/>
            <a:ext cx="24705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 b="1" dirty="0" err="1">
                <a:solidFill>
                  <a:schemeClr val="bg1"/>
                </a:solidFill>
                <a:latin typeface="+mj-lt"/>
                <a:ea typeface="맑은 고딕" pitchFamily="50" charset="-127"/>
              </a:rPr>
              <a:t>슬랙</a:t>
            </a:r>
            <a:r>
              <a:rPr lang="ko-KR" altLang="en-US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 공간</a:t>
            </a:r>
            <a:r>
              <a:rPr lang="en-US" altLang="ko-KR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(Slack Space) </a:t>
            </a:r>
            <a:r>
              <a:rPr lang="ko-KR" altLang="en-US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탐지 진행 상황</a:t>
            </a:r>
            <a:endParaRPr lang="en-US" altLang="ko-KR" sz="14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62AB7F8E-824D-0B24-4C8D-78F9692C4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038" y="4083903"/>
            <a:ext cx="5565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500" b="1" dirty="0">
                <a:solidFill>
                  <a:srgbClr val="015B7E"/>
                </a:solidFill>
                <a:latin typeface="+mj-lt"/>
                <a:ea typeface="맑은 고딕" pitchFamily="50" charset="-127"/>
              </a:rPr>
              <a:t>04</a:t>
            </a:r>
            <a:endParaRPr lang="ko-KR" altLang="en-US" sz="2500" b="1" dirty="0">
              <a:solidFill>
                <a:srgbClr val="015B7E"/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C580B43-F156-D81A-EBD3-187D6885C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678" y="4168442"/>
            <a:ext cx="247055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+mj-lt"/>
                <a:ea typeface="맑은 고딕" pitchFamily="50" charset="-127"/>
              </a:rPr>
              <a:t>TOOL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44EB7-567F-66C9-148F-613575E4881F}"/>
              </a:ext>
            </a:extLst>
          </p:cNvPr>
          <p:cNvSpPr txBox="1"/>
          <p:nvPr/>
        </p:nvSpPr>
        <p:spPr>
          <a:xfrm>
            <a:off x="5803294" y="6394634"/>
            <a:ext cx="58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>
                <a:solidFill>
                  <a:schemeClr val="bg1"/>
                </a:solidFill>
              </a:rPr>
              <a:t>목차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2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5158304" y="5999093"/>
            <a:ext cx="1334017" cy="338400"/>
            <a:chOff x="5427663" y="6166383"/>
            <a:chExt cx="1334017" cy="338400"/>
          </a:xfrm>
        </p:grpSpPr>
        <p:sp>
          <p:nvSpPr>
            <p:cNvPr id="36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6166383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17"/>
            <p:cNvSpPr>
              <a:spLocks/>
            </p:cNvSpPr>
            <p:nvPr/>
          </p:nvSpPr>
          <p:spPr bwMode="auto">
            <a:xfrm>
              <a:off x="5432410" y="6166383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18"/>
            <p:cNvSpPr>
              <a:spLocks/>
            </p:cNvSpPr>
            <p:nvPr/>
          </p:nvSpPr>
          <p:spPr bwMode="auto">
            <a:xfrm>
              <a:off x="5432410" y="6166383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19"/>
            <p:cNvSpPr>
              <a:spLocks/>
            </p:cNvSpPr>
            <p:nvPr/>
          </p:nvSpPr>
          <p:spPr bwMode="auto">
            <a:xfrm>
              <a:off x="5427663" y="6259521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20"/>
            <p:cNvSpPr>
              <a:spLocks/>
            </p:cNvSpPr>
            <p:nvPr/>
          </p:nvSpPr>
          <p:spPr bwMode="auto">
            <a:xfrm>
              <a:off x="5432410" y="6349554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21"/>
            <p:cNvSpPr>
              <a:spLocks/>
            </p:cNvSpPr>
            <p:nvPr/>
          </p:nvSpPr>
          <p:spPr bwMode="auto">
            <a:xfrm>
              <a:off x="5582745" y="6166383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4" name="제목 6"/>
          <p:cNvSpPr>
            <a:spLocks noGrp="1"/>
          </p:cNvSpPr>
          <p:nvPr>
            <p:ph type="ctrTitle"/>
          </p:nvPr>
        </p:nvSpPr>
        <p:spPr>
          <a:xfrm>
            <a:off x="2207568" y="1081011"/>
            <a:ext cx="7776864" cy="1585337"/>
          </a:xfrm>
        </p:spPr>
        <p:txBody>
          <a:bodyPr>
            <a:norm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cs typeface="Calibri" panose="020F0502020204030204" pitchFamily="34" charset="0"/>
              </a:rPr>
              <a:t>Q&amp;A</a:t>
            </a:r>
            <a:endParaRPr lang="ko-KR" altLang="en-US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8538026" y="6016818"/>
            <a:ext cx="3653974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91913103</a:t>
            </a:r>
            <a:r>
              <a:rPr lang="en-US" altLang="ko-KR" sz="1500" dirty="0"/>
              <a:t> </a:t>
            </a:r>
            <a:r>
              <a:rPr lang="ko-KR" altLang="en-US" sz="1500" dirty="0">
                <a:solidFill>
                  <a:schemeClr val="bg1"/>
                </a:solidFill>
              </a:rPr>
              <a:t>강성현</a:t>
            </a:r>
            <a:endParaRPr lang="en-US" altLang="ko-KR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91812385</a:t>
            </a:r>
            <a:r>
              <a:rPr lang="ko-KR" altLang="en-US" sz="1500" dirty="0">
                <a:solidFill>
                  <a:schemeClr val="bg1"/>
                </a:solidFill>
              </a:rPr>
              <a:t> </a:t>
            </a:r>
            <a:r>
              <a:rPr lang="ko-KR" altLang="en-US" sz="1500" dirty="0" err="1">
                <a:solidFill>
                  <a:schemeClr val="bg1"/>
                </a:solidFill>
              </a:rPr>
              <a:t>박주형</a:t>
            </a:r>
            <a:endParaRPr lang="en-US" altLang="ko-KR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>
                <a:solidFill>
                  <a:schemeClr val="bg1"/>
                </a:solidFill>
              </a:rPr>
              <a:t>91914248</a:t>
            </a:r>
            <a:r>
              <a:rPr lang="ko-KR" altLang="en-US" sz="1500" dirty="0">
                <a:solidFill>
                  <a:schemeClr val="bg1"/>
                </a:solidFill>
              </a:rPr>
              <a:t> </a:t>
            </a:r>
            <a:r>
              <a:rPr lang="ko-KR" altLang="en-US" sz="1500" dirty="0" err="1">
                <a:solidFill>
                  <a:schemeClr val="bg1"/>
                </a:solidFill>
              </a:rPr>
              <a:t>정윤조</a:t>
            </a:r>
            <a:endParaRPr lang="ko-KR" altLang="en-US" sz="15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ko-KR" sz="10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ko-KR" sz="10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bg1">
                  <a:lumMod val="85000"/>
                </a:schemeClr>
              </a:solidFill>
              <a:latin typeface="Arial" pitchFamily="34" charset="0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34565" y="6060669"/>
            <a:ext cx="13584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Slack</a:t>
            </a:r>
            <a:r>
              <a:rPr lang="en-US" altLang="ko-KR" sz="1500" dirty="0">
                <a:latin typeface="Baskerville Old Face" panose="02020602080505020303" pitchFamily="18" charset="0"/>
              </a:rPr>
              <a:t> </a:t>
            </a:r>
            <a:r>
              <a:rPr lang="en-US" altLang="ko-KR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anose="02020602080505020303" pitchFamily="18" charset="0"/>
              </a:rPr>
              <a:t>Cypher</a:t>
            </a:r>
            <a:endParaRPr lang="ko-KR" altLang="en-US" sz="1500" b="1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97A24DD7-CCE7-DAC4-57D9-8AADDEF1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28" y="5990300"/>
            <a:ext cx="1136812" cy="46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2621A80-E777-1527-3250-B9230058B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0967" y="5761207"/>
            <a:ext cx="966298" cy="96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1. </a:t>
            </a:r>
            <a:r>
              <a:rPr lang="ko-KR" altLang="en-US" sz="4000" b="1" dirty="0">
                <a:solidFill>
                  <a:schemeClr val="bg1"/>
                </a:solidFill>
              </a:rPr>
              <a:t>프로젝트 개요 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82EF9D7-7830-1A26-BF05-EEAC8C84D1E2}"/>
              </a:ext>
            </a:extLst>
          </p:cNvPr>
          <p:cNvGrpSpPr/>
          <p:nvPr/>
        </p:nvGrpSpPr>
        <p:grpSpPr>
          <a:xfrm>
            <a:off x="786696" y="1941950"/>
            <a:ext cx="3739079" cy="3588607"/>
            <a:chOff x="2772364" y="397528"/>
            <a:chExt cx="4052844" cy="4051237"/>
          </a:xfrm>
        </p:grpSpPr>
        <p:sp>
          <p:nvSpPr>
            <p:cNvPr id="29" name="Freeform 1167">
              <a:extLst>
                <a:ext uri="{FF2B5EF4-FFF2-40B4-BE49-F238E27FC236}">
                  <a16:creationId xmlns:a16="http://schemas.microsoft.com/office/drawing/2014/main" id="{455E9115-1ADB-4755-61E3-069BF714D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421" y="397528"/>
              <a:ext cx="1929663" cy="1929621"/>
            </a:xfrm>
            <a:custGeom>
              <a:avLst/>
              <a:gdLst>
                <a:gd name="T0" fmla="*/ 1283 w 1283"/>
                <a:gd name="T1" fmla="*/ 0 h 1284"/>
                <a:gd name="T2" fmla="*/ 1283 w 1283"/>
                <a:gd name="T3" fmla="*/ 1284 h 1284"/>
                <a:gd name="T4" fmla="*/ 0 w 1283"/>
                <a:gd name="T5" fmla="*/ 1284 h 1284"/>
                <a:gd name="T6" fmla="*/ 2 w 1283"/>
                <a:gd name="T7" fmla="*/ 1187 h 1284"/>
                <a:gd name="T8" fmla="*/ 13 w 1283"/>
                <a:gd name="T9" fmla="*/ 1093 h 1284"/>
                <a:gd name="T10" fmla="*/ 31 w 1283"/>
                <a:gd name="T11" fmla="*/ 1001 h 1284"/>
                <a:gd name="T12" fmla="*/ 55 w 1283"/>
                <a:gd name="T13" fmla="*/ 911 h 1284"/>
                <a:gd name="T14" fmla="*/ 85 w 1283"/>
                <a:gd name="T15" fmla="*/ 823 h 1284"/>
                <a:gd name="T16" fmla="*/ 120 w 1283"/>
                <a:gd name="T17" fmla="*/ 739 h 1284"/>
                <a:gd name="T18" fmla="*/ 162 w 1283"/>
                <a:gd name="T19" fmla="*/ 658 h 1284"/>
                <a:gd name="T20" fmla="*/ 209 w 1283"/>
                <a:gd name="T21" fmla="*/ 581 h 1284"/>
                <a:gd name="T22" fmla="*/ 205 w 1283"/>
                <a:gd name="T23" fmla="*/ 204 h 1284"/>
                <a:gd name="T24" fmla="*/ 582 w 1283"/>
                <a:gd name="T25" fmla="*/ 208 h 1284"/>
                <a:gd name="T26" fmla="*/ 660 w 1283"/>
                <a:gd name="T27" fmla="*/ 161 h 1284"/>
                <a:gd name="T28" fmla="*/ 741 w 1283"/>
                <a:gd name="T29" fmla="*/ 120 h 1284"/>
                <a:gd name="T30" fmla="*/ 825 w 1283"/>
                <a:gd name="T31" fmla="*/ 85 h 1284"/>
                <a:gd name="T32" fmla="*/ 912 w 1283"/>
                <a:gd name="T33" fmla="*/ 55 h 1284"/>
                <a:gd name="T34" fmla="*/ 1001 w 1283"/>
                <a:gd name="T35" fmla="*/ 31 h 1284"/>
                <a:gd name="T36" fmla="*/ 1093 w 1283"/>
                <a:gd name="T37" fmla="*/ 14 h 1284"/>
                <a:gd name="T38" fmla="*/ 1187 w 1283"/>
                <a:gd name="T39" fmla="*/ 4 h 1284"/>
                <a:gd name="T40" fmla="*/ 1283 w 1283"/>
                <a:gd name="T4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3" h="1284">
                  <a:moveTo>
                    <a:pt x="1283" y="0"/>
                  </a:moveTo>
                  <a:lnTo>
                    <a:pt x="1283" y="1284"/>
                  </a:lnTo>
                  <a:lnTo>
                    <a:pt x="0" y="1284"/>
                  </a:lnTo>
                  <a:lnTo>
                    <a:pt x="2" y="1187"/>
                  </a:lnTo>
                  <a:lnTo>
                    <a:pt x="13" y="1093"/>
                  </a:lnTo>
                  <a:lnTo>
                    <a:pt x="31" y="1001"/>
                  </a:lnTo>
                  <a:lnTo>
                    <a:pt x="55" y="911"/>
                  </a:lnTo>
                  <a:lnTo>
                    <a:pt x="85" y="823"/>
                  </a:lnTo>
                  <a:lnTo>
                    <a:pt x="120" y="739"/>
                  </a:lnTo>
                  <a:lnTo>
                    <a:pt x="162" y="658"/>
                  </a:lnTo>
                  <a:lnTo>
                    <a:pt x="209" y="581"/>
                  </a:lnTo>
                  <a:lnTo>
                    <a:pt x="205" y="204"/>
                  </a:lnTo>
                  <a:lnTo>
                    <a:pt x="582" y="208"/>
                  </a:lnTo>
                  <a:lnTo>
                    <a:pt x="660" y="161"/>
                  </a:lnTo>
                  <a:lnTo>
                    <a:pt x="741" y="120"/>
                  </a:lnTo>
                  <a:lnTo>
                    <a:pt x="825" y="85"/>
                  </a:lnTo>
                  <a:lnTo>
                    <a:pt x="912" y="55"/>
                  </a:lnTo>
                  <a:lnTo>
                    <a:pt x="1001" y="31"/>
                  </a:lnTo>
                  <a:lnTo>
                    <a:pt x="1093" y="14"/>
                  </a:lnTo>
                  <a:lnTo>
                    <a:pt x="1187" y="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095B99"/>
            </a:solidFill>
            <a:ln w="0">
              <a:solidFill>
                <a:srgbClr val="095B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0" name="Freeform 1168">
              <a:extLst>
                <a:ext uri="{FF2B5EF4-FFF2-40B4-BE49-F238E27FC236}">
                  <a16:creationId xmlns:a16="http://schemas.microsoft.com/office/drawing/2014/main" id="{8AA8802C-7411-D06C-9B89-88531CBAB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802" y="577867"/>
              <a:ext cx="1749281" cy="1749283"/>
            </a:xfrm>
            <a:custGeom>
              <a:avLst/>
              <a:gdLst>
                <a:gd name="T0" fmla="*/ 1164 w 1164"/>
                <a:gd name="T1" fmla="*/ 0 h 1164"/>
                <a:gd name="T2" fmla="*/ 1164 w 1164"/>
                <a:gd name="T3" fmla="*/ 1164 h 1164"/>
                <a:gd name="T4" fmla="*/ 0 w 1164"/>
                <a:gd name="T5" fmla="*/ 1164 h 1164"/>
                <a:gd name="T6" fmla="*/ 4 w 1164"/>
                <a:gd name="T7" fmla="*/ 1076 h 1164"/>
                <a:gd name="T8" fmla="*/ 13 w 1164"/>
                <a:gd name="T9" fmla="*/ 991 h 1164"/>
                <a:gd name="T10" fmla="*/ 29 w 1164"/>
                <a:gd name="T11" fmla="*/ 907 h 1164"/>
                <a:gd name="T12" fmla="*/ 51 w 1164"/>
                <a:gd name="T13" fmla="*/ 826 h 1164"/>
                <a:gd name="T14" fmla="*/ 77 w 1164"/>
                <a:gd name="T15" fmla="*/ 746 h 1164"/>
                <a:gd name="T16" fmla="*/ 110 w 1164"/>
                <a:gd name="T17" fmla="*/ 670 h 1164"/>
                <a:gd name="T18" fmla="*/ 148 w 1164"/>
                <a:gd name="T19" fmla="*/ 597 h 1164"/>
                <a:gd name="T20" fmla="*/ 191 w 1164"/>
                <a:gd name="T21" fmla="*/ 526 h 1164"/>
                <a:gd name="T22" fmla="*/ 187 w 1164"/>
                <a:gd name="T23" fmla="*/ 185 h 1164"/>
                <a:gd name="T24" fmla="*/ 529 w 1164"/>
                <a:gd name="T25" fmla="*/ 189 h 1164"/>
                <a:gd name="T26" fmla="*/ 599 w 1164"/>
                <a:gd name="T27" fmla="*/ 147 h 1164"/>
                <a:gd name="T28" fmla="*/ 673 w 1164"/>
                <a:gd name="T29" fmla="*/ 109 h 1164"/>
                <a:gd name="T30" fmla="*/ 749 w 1164"/>
                <a:gd name="T31" fmla="*/ 76 h 1164"/>
                <a:gd name="T32" fmla="*/ 827 w 1164"/>
                <a:gd name="T33" fmla="*/ 50 h 1164"/>
                <a:gd name="T34" fmla="*/ 908 w 1164"/>
                <a:gd name="T35" fmla="*/ 28 h 1164"/>
                <a:gd name="T36" fmla="*/ 992 w 1164"/>
                <a:gd name="T37" fmla="*/ 12 h 1164"/>
                <a:gd name="T38" fmla="*/ 1077 w 1164"/>
                <a:gd name="T39" fmla="*/ 3 h 1164"/>
                <a:gd name="T40" fmla="*/ 1164 w 1164"/>
                <a:gd name="T4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4" h="1164">
                  <a:moveTo>
                    <a:pt x="1164" y="0"/>
                  </a:moveTo>
                  <a:lnTo>
                    <a:pt x="1164" y="1164"/>
                  </a:lnTo>
                  <a:lnTo>
                    <a:pt x="0" y="1164"/>
                  </a:lnTo>
                  <a:lnTo>
                    <a:pt x="4" y="1076"/>
                  </a:lnTo>
                  <a:lnTo>
                    <a:pt x="13" y="991"/>
                  </a:lnTo>
                  <a:lnTo>
                    <a:pt x="29" y="907"/>
                  </a:lnTo>
                  <a:lnTo>
                    <a:pt x="51" y="826"/>
                  </a:lnTo>
                  <a:lnTo>
                    <a:pt x="77" y="746"/>
                  </a:lnTo>
                  <a:lnTo>
                    <a:pt x="110" y="670"/>
                  </a:lnTo>
                  <a:lnTo>
                    <a:pt x="148" y="597"/>
                  </a:lnTo>
                  <a:lnTo>
                    <a:pt x="191" y="526"/>
                  </a:lnTo>
                  <a:lnTo>
                    <a:pt x="187" y="185"/>
                  </a:lnTo>
                  <a:lnTo>
                    <a:pt x="529" y="189"/>
                  </a:lnTo>
                  <a:lnTo>
                    <a:pt x="599" y="147"/>
                  </a:lnTo>
                  <a:lnTo>
                    <a:pt x="673" y="109"/>
                  </a:lnTo>
                  <a:lnTo>
                    <a:pt x="749" y="76"/>
                  </a:lnTo>
                  <a:lnTo>
                    <a:pt x="827" y="50"/>
                  </a:lnTo>
                  <a:lnTo>
                    <a:pt x="908" y="28"/>
                  </a:lnTo>
                  <a:lnTo>
                    <a:pt x="992" y="12"/>
                  </a:lnTo>
                  <a:lnTo>
                    <a:pt x="1077" y="3"/>
                  </a:lnTo>
                  <a:lnTo>
                    <a:pt x="1164" y="0"/>
                  </a:lnTo>
                  <a:close/>
                </a:path>
              </a:pathLst>
            </a:custGeom>
            <a:solidFill>
              <a:srgbClr val="095B99"/>
            </a:solidFill>
            <a:ln w="0">
              <a:solidFill>
                <a:srgbClr val="095B9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1" name="Freeform 1169">
              <a:extLst>
                <a:ext uri="{FF2B5EF4-FFF2-40B4-BE49-F238E27FC236}">
                  <a16:creationId xmlns:a16="http://schemas.microsoft.com/office/drawing/2014/main" id="{3AB8122D-0928-6317-1565-99ED2BD4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084" y="397528"/>
              <a:ext cx="1931124" cy="1929621"/>
            </a:xfrm>
            <a:custGeom>
              <a:avLst/>
              <a:gdLst>
                <a:gd name="T0" fmla="*/ 0 w 1285"/>
                <a:gd name="T1" fmla="*/ 0 h 1284"/>
                <a:gd name="T2" fmla="*/ 97 w 1285"/>
                <a:gd name="T3" fmla="*/ 4 h 1284"/>
                <a:gd name="T4" fmla="*/ 191 w 1285"/>
                <a:gd name="T5" fmla="*/ 14 h 1284"/>
                <a:gd name="T6" fmla="*/ 284 w 1285"/>
                <a:gd name="T7" fmla="*/ 31 h 1284"/>
                <a:gd name="T8" fmla="*/ 373 w 1285"/>
                <a:gd name="T9" fmla="*/ 55 h 1284"/>
                <a:gd name="T10" fmla="*/ 460 w 1285"/>
                <a:gd name="T11" fmla="*/ 85 h 1284"/>
                <a:gd name="T12" fmla="*/ 544 w 1285"/>
                <a:gd name="T13" fmla="*/ 120 h 1284"/>
                <a:gd name="T14" fmla="*/ 624 w 1285"/>
                <a:gd name="T15" fmla="*/ 161 h 1284"/>
                <a:gd name="T16" fmla="*/ 703 w 1285"/>
                <a:gd name="T17" fmla="*/ 208 h 1284"/>
                <a:gd name="T18" fmla="*/ 1080 w 1285"/>
                <a:gd name="T19" fmla="*/ 204 h 1284"/>
                <a:gd name="T20" fmla="*/ 1076 w 1285"/>
                <a:gd name="T21" fmla="*/ 581 h 1284"/>
                <a:gd name="T22" fmla="*/ 1123 w 1285"/>
                <a:gd name="T23" fmla="*/ 658 h 1284"/>
                <a:gd name="T24" fmla="*/ 1165 w 1285"/>
                <a:gd name="T25" fmla="*/ 739 h 1284"/>
                <a:gd name="T26" fmla="*/ 1200 w 1285"/>
                <a:gd name="T27" fmla="*/ 823 h 1284"/>
                <a:gd name="T28" fmla="*/ 1230 w 1285"/>
                <a:gd name="T29" fmla="*/ 911 h 1284"/>
                <a:gd name="T30" fmla="*/ 1254 w 1285"/>
                <a:gd name="T31" fmla="*/ 1001 h 1284"/>
                <a:gd name="T32" fmla="*/ 1271 w 1285"/>
                <a:gd name="T33" fmla="*/ 1093 h 1284"/>
                <a:gd name="T34" fmla="*/ 1281 w 1285"/>
                <a:gd name="T35" fmla="*/ 1187 h 1284"/>
                <a:gd name="T36" fmla="*/ 1285 w 1285"/>
                <a:gd name="T37" fmla="*/ 1284 h 1284"/>
                <a:gd name="T38" fmla="*/ 0 w 1285"/>
                <a:gd name="T39" fmla="*/ 1284 h 1284"/>
                <a:gd name="T40" fmla="*/ 0 w 1285"/>
                <a:gd name="T4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5" h="1284">
                  <a:moveTo>
                    <a:pt x="0" y="0"/>
                  </a:moveTo>
                  <a:lnTo>
                    <a:pt x="97" y="4"/>
                  </a:lnTo>
                  <a:lnTo>
                    <a:pt x="191" y="14"/>
                  </a:lnTo>
                  <a:lnTo>
                    <a:pt x="284" y="31"/>
                  </a:lnTo>
                  <a:lnTo>
                    <a:pt x="373" y="55"/>
                  </a:lnTo>
                  <a:lnTo>
                    <a:pt x="460" y="85"/>
                  </a:lnTo>
                  <a:lnTo>
                    <a:pt x="544" y="120"/>
                  </a:lnTo>
                  <a:lnTo>
                    <a:pt x="624" y="161"/>
                  </a:lnTo>
                  <a:lnTo>
                    <a:pt x="703" y="208"/>
                  </a:lnTo>
                  <a:lnTo>
                    <a:pt x="1080" y="204"/>
                  </a:lnTo>
                  <a:lnTo>
                    <a:pt x="1076" y="581"/>
                  </a:lnTo>
                  <a:lnTo>
                    <a:pt x="1123" y="658"/>
                  </a:lnTo>
                  <a:lnTo>
                    <a:pt x="1165" y="739"/>
                  </a:lnTo>
                  <a:lnTo>
                    <a:pt x="1200" y="823"/>
                  </a:lnTo>
                  <a:lnTo>
                    <a:pt x="1230" y="911"/>
                  </a:lnTo>
                  <a:lnTo>
                    <a:pt x="1254" y="1001"/>
                  </a:lnTo>
                  <a:lnTo>
                    <a:pt x="1271" y="1093"/>
                  </a:lnTo>
                  <a:lnTo>
                    <a:pt x="1281" y="1187"/>
                  </a:lnTo>
                  <a:lnTo>
                    <a:pt x="1285" y="1284"/>
                  </a:lnTo>
                  <a:lnTo>
                    <a:pt x="0" y="1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5EE"/>
            </a:solidFill>
            <a:ln w="0">
              <a:solidFill>
                <a:srgbClr val="00B5E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2" name="Freeform 1170">
              <a:extLst>
                <a:ext uri="{FF2B5EF4-FFF2-40B4-BE49-F238E27FC236}">
                  <a16:creationId xmlns:a16="http://schemas.microsoft.com/office/drawing/2014/main" id="{C8528ED0-FF95-6BED-C555-89B6F06E8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084" y="577867"/>
              <a:ext cx="1750785" cy="1749283"/>
            </a:xfrm>
            <a:custGeom>
              <a:avLst/>
              <a:gdLst>
                <a:gd name="T0" fmla="*/ 0 w 1165"/>
                <a:gd name="T1" fmla="*/ 0 h 1164"/>
                <a:gd name="T2" fmla="*/ 87 w 1165"/>
                <a:gd name="T3" fmla="*/ 3 h 1164"/>
                <a:gd name="T4" fmla="*/ 174 w 1165"/>
                <a:gd name="T5" fmla="*/ 12 h 1164"/>
                <a:gd name="T6" fmla="*/ 256 w 1165"/>
                <a:gd name="T7" fmla="*/ 28 h 1164"/>
                <a:gd name="T8" fmla="*/ 339 w 1165"/>
                <a:gd name="T9" fmla="*/ 50 h 1164"/>
                <a:gd name="T10" fmla="*/ 417 w 1165"/>
                <a:gd name="T11" fmla="*/ 76 h 1164"/>
                <a:gd name="T12" fmla="*/ 493 w 1165"/>
                <a:gd name="T13" fmla="*/ 109 h 1164"/>
                <a:gd name="T14" fmla="*/ 567 w 1165"/>
                <a:gd name="T15" fmla="*/ 147 h 1164"/>
                <a:gd name="T16" fmla="*/ 637 w 1165"/>
                <a:gd name="T17" fmla="*/ 189 h 1164"/>
                <a:gd name="T18" fmla="*/ 979 w 1165"/>
                <a:gd name="T19" fmla="*/ 185 h 1164"/>
                <a:gd name="T20" fmla="*/ 975 w 1165"/>
                <a:gd name="T21" fmla="*/ 526 h 1164"/>
                <a:gd name="T22" fmla="*/ 1018 w 1165"/>
                <a:gd name="T23" fmla="*/ 597 h 1164"/>
                <a:gd name="T24" fmla="*/ 1056 w 1165"/>
                <a:gd name="T25" fmla="*/ 670 h 1164"/>
                <a:gd name="T26" fmla="*/ 1088 w 1165"/>
                <a:gd name="T27" fmla="*/ 746 h 1164"/>
                <a:gd name="T28" fmla="*/ 1115 w 1165"/>
                <a:gd name="T29" fmla="*/ 826 h 1164"/>
                <a:gd name="T30" fmla="*/ 1137 w 1165"/>
                <a:gd name="T31" fmla="*/ 907 h 1164"/>
                <a:gd name="T32" fmla="*/ 1153 w 1165"/>
                <a:gd name="T33" fmla="*/ 991 h 1164"/>
                <a:gd name="T34" fmla="*/ 1162 w 1165"/>
                <a:gd name="T35" fmla="*/ 1076 h 1164"/>
                <a:gd name="T36" fmla="*/ 1165 w 1165"/>
                <a:gd name="T37" fmla="*/ 1164 h 1164"/>
                <a:gd name="T38" fmla="*/ 0 w 1165"/>
                <a:gd name="T39" fmla="*/ 1164 h 1164"/>
                <a:gd name="T40" fmla="*/ 0 w 1165"/>
                <a:gd name="T4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5" h="1164">
                  <a:moveTo>
                    <a:pt x="0" y="0"/>
                  </a:moveTo>
                  <a:lnTo>
                    <a:pt x="87" y="3"/>
                  </a:lnTo>
                  <a:lnTo>
                    <a:pt x="174" y="12"/>
                  </a:lnTo>
                  <a:lnTo>
                    <a:pt x="256" y="28"/>
                  </a:lnTo>
                  <a:lnTo>
                    <a:pt x="339" y="50"/>
                  </a:lnTo>
                  <a:lnTo>
                    <a:pt x="417" y="76"/>
                  </a:lnTo>
                  <a:lnTo>
                    <a:pt x="493" y="109"/>
                  </a:lnTo>
                  <a:lnTo>
                    <a:pt x="567" y="147"/>
                  </a:lnTo>
                  <a:lnTo>
                    <a:pt x="637" y="189"/>
                  </a:lnTo>
                  <a:lnTo>
                    <a:pt x="979" y="185"/>
                  </a:lnTo>
                  <a:lnTo>
                    <a:pt x="975" y="526"/>
                  </a:lnTo>
                  <a:lnTo>
                    <a:pt x="1018" y="597"/>
                  </a:lnTo>
                  <a:lnTo>
                    <a:pt x="1056" y="670"/>
                  </a:lnTo>
                  <a:lnTo>
                    <a:pt x="1088" y="746"/>
                  </a:lnTo>
                  <a:lnTo>
                    <a:pt x="1115" y="826"/>
                  </a:lnTo>
                  <a:lnTo>
                    <a:pt x="1137" y="907"/>
                  </a:lnTo>
                  <a:lnTo>
                    <a:pt x="1153" y="991"/>
                  </a:lnTo>
                  <a:lnTo>
                    <a:pt x="1162" y="1076"/>
                  </a:lnTo>
                  <a:lnTo>
                    <a:pt x="1165" y="1164"/>
                  </a:lnTo>
                  <a:lnTo>
                    <a:pt x="0" y="1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5EE"/>
            </a:solidFill>
            <a:ln w="0">
              <a:solidFill>
                <a:srgbClr val="00B5E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3" name="Freeform 1171">
              <a:extLst>
                <a:ext uri="{FF2B5EF4-FFF2-40B4-BE49-F238E27FC236}">
                  <a16:creationId xmlns:a16="http://schemas.microsoft.com/office/drawing/2014/main" id="{FD8EDE9A-52E4-E34E-9E8C-F9B282C6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364" y="2519144"/>
              <a:ext cx="1928118" cy="1929621"/>
            </a:xfrm>
            <a:custGeom>
              <a:avLst/>
              <a:gdLst>
                <a:gd name="T0" fmla="*/ 0 w 1283"/>
                <a:gd name="T1" fmla="*/ 0 h 1284"/>
                <a:gd name="T2" fmla="*/ 1283 w 1283"/>
                <a:gd name="T3" fmla="*/ 0 h 1284"/>
                <a:gd name="T4" fmla="*/ 1283 w 1283"/>
                <a:gd name="T5" fmla="*/ 1284 h 1284"/>
                <a:gd name="T6" fmla="*/ 1187 w 1283"/>
                <a:gd name="T7" fmla="*/ 1282 h 1284"/>
                <a:gd name="T8" fmla="*/ 1093 w 1283"/>
                <a:gd name="T9" fmla="*/ 1271 h 1284"/>
                <a:gd name="T10" fmla="*/ 1001 w 1283"/>
                <a:gd name="T11" fmla="*/ 1254 h 1284"/>
                <a:gd name="T12" fmla="*/ 912 w 1283"/>
                <a:gd name="T13" fmla="*/ 1231 h 1284"/>
                <a:gd name="T14" fmla="*/ 825 w 1283"/>
                <a:gd name="T15" fmla="*/ 1200 h 1284"/>
                <a:gd name="T16" fmla="*/ 741 w 1283"/>
                <a:gd name="T17" fmla="*/ 1165 h 1284"/>
                <a:gd name="T18" fmla="*/ 660 w 1283"/>
                <a:gd name="T19" fmla="*/ 1123 h 1284"/>
                <a:gd name="T20" fmla="*/ 582 w 1283"/>
                <a:gd name="T21" fmla="*/ 1076 h 1284"/>
                <a:gd name="T22" fmla="*/ 205 w 1283"/>
                <a:gd name="T23" fmla="*/ 1080 h 1284"/>
                <a:gd name="T24" fmla="*/ 209 w 1283"/>
                <a:gd name="T25" fmla="*/ 704 h 1284"/>
                <a:gd name="T26" fmla="*/ 162 w 1283"/>
                <a:gd name="T27" fmla="*/ 626 h 1284"/>
                <a:gd name="T28" fmla="*/ 120 w 1283"/>
                <a:gd name="T29" fmla="*/ 545 h 1284"/>
                <a:gd name="T30" fmla="*/ 85 w 1283"/>
                <a:gd name="T31" fmla="*/ 461 h 1284"/>
                <a:gd name="T32" fmla="*/ 55 w 1283"/>
                <a:gd name="T33" fmla="*/ 373 h 1284"/>
                <a:gd name="T34" fmla="*/ 31 w 1283"/>
                <a:gd name="T35" fmla="*/ 284 h 1284"/>
                <a:gd name="T36" fmla="*/ 13 w 1283"/>
                <a:gd name="T37" fmla="*/ 191 h 1284"/>
                <a:gd name="T38" fmla="*/ 2 w 1283"/>
                <a:gd name="T39" fmla="*/ 97 h 1284"/>
                <a:gd name="T40" fmla="*/ 0 w 1283"/>
                <a:gd name="T4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3" h="1284">
                  <a:moveTo>
                    <a:pt x="0" y="0"/>
                  </a:moveTo>
                  <a:lnTo>
                    <a:pt x="1283" y="0"/>
                  </a:lnTo>
                  <a:lnTo>
                    <a:pt x="1283" y="1284"/>
                  </a:lnTo>
                  <a:lnTo>
                    <a:pt x="1187" y="1282"/>
                  </a:lnTo>
                  <a:lnTo>
                    <a:pt x="1093" y="1271"/>
                  </a:lnTo>
                  <a:lnTo>
                    <a:pt x="1001" y="1254"/>
                  </a:lnTo>
                  <a:lnTo>
                    <a:pt x="912" y="1231"/>
                  </a:lnTo>
                  <a:lnTo>
                    <a:pt x="825" y="1200"/>
                  </a:lnTo>
                  <a:lnTo>
                    <a:pt x="741" y="1165"/>
                  </a:lnTo>
                  <a:lnTo>
                    <a:pt x="660" y="1123"/>
                  </a:lnTo>
                  <a:lnTo>
                    <a:pt x="582" y="1076"/>
                  </a:lnTo>
                  <a:lnTo>
                    <a:pt x="205" y="1080"/>
                  </a:lnTo>
                  <a:lnTo>
                    <a:pt x="209" y="704"/>
                  </a:lnTo>
                  <a:lnTo>
                    <a:pt x="162" y="626"/>
                  </a:lnTo>
                  <a:lnTo>
                    <a:pt x="120" y="545"/>
                  </a:lnTo>
                  <a:lnTo>
                    <a:pt x="85" y="461"/>
                  </a:lnTo>
                  <a:lnTo>
                    <a:pt x="55" y="373"/>
                  </a:lnTo>
                  <a:lnTo>
                    <a:pt x="31" y="284"/>
                  </a:lnTo>
                  <a:lnTo>
                    <a:pt x="13" y="191"/>
                  </a:lnTo>
                  <a:lnTo>
                    <a:pt x="2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D26E"/>
            </a:solidFill>
            <a:ln w="0">
              <a:solidFill>
                <a:srgbClr val="8CD2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4" name="Freeform 1166">
              <a:extLst>
                <a:ext uri="{FF2B5EF4-FFF2-40B4-BE49-F238E27FC236}">
                  <a16:creationId xmlns:a16="http://schemas.microsoft.com/office/drawing/2014/main" id="{B182AEFB-2918-FD44-6F68-83C3E804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084" y="2519145"/>
              <a:ext cx="1750783" cy="1750785"/>
            </a:xfrm>
            <a:custGeom>
              <a:avLst/>
              <a:gdLst>
                <a:gd name="T0" fmla="*/ 0 w 1165"/>
                <a:gd name="T1" fmla="*/ 0 h 1165"/>
                <a:gd name="T2" fmla="*/ 1165 w 1165"/>
                <a:gd name="T3" fmla="*/ 0 h 1165"/>
                <a:gd name="T4" fmla="*/ 1162 w 1165"/>
                <a:gd name="T5" fmla="*/ 88 h 1165"/>
                <a:gd name="T6" fmla="*/ 1153 w 1165"/>
                <a:gd name="T7" fmla="*/ 173 h 1165"/>
                <a:gd name="T8" fmla="*/ 1137 w 1165"/>
                <a:gd name="T9" fmla="*/ 257 h 1165"/>
                <a:gd name="T10" fmla="*/ 1115 w 1165"/>
                <a:gd name="T11" fmla="*/ 339 h 1165"/>
                <a:gd name="T12" fmla="*/ 1088 w 1165"/>
                <a:gd name="T13" fmla="*/ 418 h 1165"/>
                <a:gd name="T14" fmla="*/ 1056 w 1165"/>
                <a:gd name="T15" fmla="*/ 494 h 1165"/>
                <a:gd name="T16" fmla="*/ 1018 w 1165"/>
                <a:gd name="T17" fmla="*/ 568 h 1165"/>
                <a:gd name="T18" fmla="*/ 975 w 1165"/>
                <a:gd name="T19" fmla="*/ 638 h 1165"/>
                <a:gd name="T20" fmla="*/ 979 w 1165"/>
                <a:gd name="T21" fmla="*/ 979 h 1165"/>
                <a:gd name="T22" fmla="*/ 637 w 1165"/>
                <a:gd name="T23" fmla="*/ 975 h 1165"/>
                <a:gd name="T24" fmla="*/ 567 w 1165"/>
                <a:gd name="T25" fmla="*/ 1018 h 1165"/>
                <a:gd name="T26" fmla="*/ 493 w 1165"/>
                <a:gd name="T27" fmla="*/ 1055 h 1165"/>
                <a:gd name="T28" fmla="*/ 417 w 1165"/>
                <a:gd name="T29" fmla="*/ 1088 h 1165"/>
                <a:gd name="T30" fmla="*/ 339 w 1165"/>
                <a:gd name="T31" fmla="*/ 1115 h 1165"/>
                <a:gd name="T32" fmla="*/ 256 w 1165"/>
                <a:gd name="T33" fmla="*/ 1136 h 1165"/>
                <a:gd name="T34" fmla="*/ 174 w 1165"/>
                <a:gd name="T35" fmla="*/ 1152 h 1165"/>
                <a:gd name="T36" fmla="*/ 87 w 1165"/>
                <a:gd name="T37" fmla="*/ 1161 h 1165"/>
                <a:gd name="T38" fmla="*/ 0 w 1165"/>
                <a:gd name="T39" fmla="*/ 1165 h 1165"/>
                <a:gd name="T40" fmla="*/ 0 w 1165"/>
                <a:gd name="T41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5" h="1165">
                  <a:moveTo>
                    <a:pt x="0" y="0"/>
                  </a:moveTo>
                  <a:lnTo>
                    <a:pt x="1165" y="0"/>
                  </a:lnTo>
                  <a:lnTo>
                    <a:pt x="1162" y="88"/>
                  </a:lnTo>
                  <a:lnTo>
                    <a:pt x="1153" y="173"/>
                  </a:lnTo>
                  <a:lnTo>
                    <a:pt x="1137" y="257"/>
                  </a:lnTo>
                  <a:lnTo>
                    <a:pt x="1115" y="339"/>
                  </a:lnTo>
                  <a:lnTo>
                    <a:pt x="1088" y="418"/>
                  </a:lnTo>
                  <a:lnTo>
                    <a:pt x="1056" y="494"/>
                  </a:lnTo>
                  <a:lnTo>
                    <a:pt x="1018" y="568"/>
                  </a:lnTo>
                  <a:lnTo>
                    <a:pt x="975" y="638"/>
                  </a:lnTo>
                  <a:lnTo>
                    <a:pt x="979" y="979"/>
                  </a:lnTo>
                  <a:lnTo>
                    <a:pt x="637" y="975"/>
                  </a:lnTo>
                  <a:lnTo>
                    <a:pt x="567" y="1018"/>
                  </a:lnTo>
                  <a:lnTo>
                    <a:pt x="493" y="1055"/>
                  </a:lnTo>
                  <a:lnTo>
                    <a:pt x="417" y="1088"/>
                  </a:lnTo>
                  <a:lnTo>
                    <a:pt x="339" y="1115"/>
                  </a:lnTo>
                  <a:lnTo>
                    <a:pt x="256" y="1136"/>
                  </a:lnTo>
                  <a:lnTo>
                    <a:pt x="174" y="1152"/>
                  </a:lnTo>
                  <a:lnTo>
                    <a:pt x="87" y="1161"/>
                  </a:lnTo>
                  <a:lnTo>
                    <a:pt x="0" y="11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8A2"/>
            </a:solidFill>
            <a:ln w="0">
              <a:solidFill>
                <a:srgbClr val="00C8A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5" name="Freeform 1165">
              <a:extLst>
                <a:ext uri="{FF2B5EF4-FFF2-40B4-BE49-F238E27FC236}">
                  <a16:creationId xmlns:a16="http://schemas.microsoft.com/office/drawing/2014/main" id="{4BFDC63F-370E-08A0-5B8D-91DCC47C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084" y="2519145"/>
              <a:ext cx="1931122" cy="1929620"/>
            </a:xfrm>
            <a:custGeom>
              <a:avLst/>
              <a:gdLst>
                <a:gd name="T0" fmla="*/ 0 w 1285"/>
                <a:gd name="T1" fmla="*/ 0 h 1284"/>
                <a:gd name="T2" fmla="*/ 1285 w 1285"/>
                <a:gd name="T3" fmla="*/ 0 h 1284"/>
                <a:gd name="T4" fmla="*/ 1281 w 1285"/>
                <a:gd name="T5" fmla="*/ 97 h 1284"/>
                <a:gd name="T6" fmla="*/ 1271 w 1285"/>
                <a:gd name="T7" fmla="*/ 191 h 1284"/>
                <a:gd name="T8" fmla="*/ 1254 w 1285"/>
                <a:gd name="T9" fmla="*/ 284 h 1284"/>
                <a:gd name="T10" fmla="*/ 1230 w 1285"/>
                <a:gd name="T11" fmla="*/ 373 h 1284"/>
                <a:gd name="T12" fmla="*/ 1200 w 1285"/>
                <a:gd name="T13" fmla="*/ 461 h 1284"/>
                <a:gd name="T14" fmla="*/ 1165 w 1285"/>
                <a:gd name="T15" fmla="*/ 545 h 1284"/>
                <a:gd name="T16" fmla="*/ 1123 w 1285"/>
                <a:gd name="T17" fmla="*/ 626 h 1284"/>
                <a:gd name="T18" fmla="*/ 1076 w 1285"/>
                <a:gd name="T19" fmla="*/ 703 h 1284"/>
                <a:gd name="T20" fmla="*/ 1080 w 1285"/>
                <a:gd name="T21" fmla="*/ 1080 h 1284"/>
                <a:gd name="T22" fmla="*/ 703 w 1285"/>
                <a:gd name="T23" fmla="*/ 1076 h 1284"/>
                <a:gd name="T24" fmla="*/ 624 w 1285"/>
                <a:gd name="T25" fmla="*/ 1123 h 1284"/>
                <a:gd name="T26" fmla="*/ 544 w 1285"/>
                <a:gd name="T27" fmla="*/ 1165 h 1284"/>
                <a:gd name="T28" fmla="*/ 460 w 1285"/>
                <a:gd name="T29" fmla="*/ 1200 h 1284"/>
                <a:gd name="T30" fmla="*/ 373 w 1285"/>
                <a:gd name="T31" fmla="*/ 1231 h 1284"/>
                <a:gd name="T32" fmla="*/ 284 w 1285"/>
                <a:gd name="T33" fmla="*/ 1254 h 1284"/>
                <a:gd name="T34" fmla="*/ 191 w 1285"/>
                <a:gd name="T35" fmla="*/ 1271 h 1284"/>
                <a:gd name="T36" fmla="*/ 97 w 1285"/>
                <a:gd name="T37" fmla="*/ 1282 h 1284"/>
                <a:gd name="T38" fmla="*/ 0 w 1285"/>
                <a:gd name="T39" fmla="*/ 1284 h 1284"/>
                <a:gd name="T40" fmla="*/ 0 w 1285"/>
                <a:gd name="T41" fmla="*/ 0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5" h="1284">
                  <a:moveTo>
                    <a:pt x="0" y="0"/>
                  </a:moveTo>
                  <a:lnTo>
                    <a:pt x="1285" y="0"/>
                  </a:lnTo>
                  <a:lnTo>
                    <a:pt x="1281" y="97"/>
                  </a:lnTo>
                  <a:lnTo>
                    <a:pt x="1271" y="191"/>
                  </a:lnTo>
                  <a:lnTo>
                    <a:pt x="1254" y="284"/>
                  </a:lnTo>
                  <a:lnTo>
                    <a:pt x="1230" y="373"/>
                  </a:lnTo>
                  <a:lnTo>
                    <a:pt x="1200" y="461"/>
                  </a:lnTo>
                  <a:lnTo>
                    <a:pt x="1165" y="545"/>
                  </a:lnTo>
                  <a:lnTo>
                    <a:pt x="1123" y="626"/>
                  </a:lnTo>
                  <a:lnTo>
                    <a:pt x="1076" y="703"/>
                  </a:lnTo>
                  <a:lnTo>
                    <a:pt x="1080" y="1080"/>
                  </a:lnTo>
                  <a:lnTo>
                    <a:pt x="703" y="1076"/>
                  </a:lnTo>
                  <a:lnTo>
                    <a:pt x="624" y="1123"/>
                  </a:lnTo>
                  <a:lnTo>
                    <a:pt x="544" y="1165"/>
                  </a:lnTo>
                  <a:lnTo>
                    <a:pt x="460" y="1200"/>
                  </a:lnTo>
                  <a:lnTo>
                    <a:pt x="373" y="1231"/>
                  </a:lnTo>
                  <a:lnTo>
                    <a:pt x="284" y="1254"/>
                  </a:lnTo>
                  <a:lnTo>
                    <a:pt x="191" y="1271"/>
                  </a:lnTo>
                  <a:lnTo>
                    <a:pt x="97" y="1282"/>
                  </a:lnTo>
                  <a:lnTo>
                    <a:pt x="0" y="1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8A2"/>
            </a:solidFill>
            <a:ln w="0">
              <a:solidFill>
                <a:srgbClr val="00C8A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36" name="Freeform 530">
              <a:extLst>
                <a:ext uri="{FF2B5EF4-FFF2-40B4-BE49-F238E27FC236}">
                  <a16:creationId xmlns:a16="http://schemas.microsoft.com/office/drawing/2014/main" id="{735CA0D4-BAF6-1070-7306-943937230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47" y="1801106"/>
              <a:ext cx="1244080" cy="1244080"/>
            </a:xfrm>
            <a:custGeom>
              <a:avLst/>
              <a:gdLst>
                <a:gd name="T0" fmla="*/ 635 w 1270"/>
                <a:gd name="T1" fmla="*/ 0 h 1270"/>
                <a:gd name="T2" fmla="*/ 704 w 1270"/>
                <a:gd name="T3" fmla="*/ 4 h 1270"/>
                <a:gd name="T4" fmla="*/ 771 w 1270"/>
                <a:gd name="T5" fmla="*/ 15 h 1270"/>
                <a:gd name="T6" fmla="*/ 835 w 1270"/>
                <a:gd name="T7" fmla="*/ 33 h 1270"/>
                <a:gd name="T8" fmla="*/ 897 w 1270"/>
                <a:gd name="T9" fmla="*/ 57 h 1270"/>
                <a:gd name="T10" fmla="*/ 956 w 1270"/>
                <a:gd name="T11" fmla="*/ 87 h 1270"/>
                <a:gd name="T12" fmla="*/ 1011 w 1270"/>
                <a:gd name="T13" fmla="*/ 123 h 1270"/>
                <a:gd name="T14" fmla="*/ 1060 w 1270"/>
                <a:gd name="T15" fmla="*/ 164 h 1270"/>
                <a:gd name="T16" fmla="*/ 1106 w 1270"/>
                <a:gd name="T17" fmla="*/ 210 h 1270"/>
                <a:gd name="T18" fmla="*/ 1148 w 1270"/>
                <a:gd name="T19" fmla="*/ 261 h 1270"/>
                <a:gd name="T20" fmla="*/ 1184 w 1270"/>
                <a:gd name="T21" fmla="*/ 315 h 1270"/>
                <a:gd name="T22" fmla="*/ 1214 w 1270"/>
                <a:gd name="T23" fmla="*/ 373 h 1270"/>
                <a:gd name="T24" fmla="*/ 1237 w 1270"/>
                <a:gd name="T25" fmla="*/ 435 h 1270"/>
                <a:gd name="T26" fmla="*/ 1256 w 1270"/>
                <a:gd name="T27" fmla="*/ 499 h 1270"/>
                <a:gd name="T28" fmla="*/ 1266 w 1270"/>
                <a:gd name="T29" fmla="*/ 566 h 1270"/>
                <a:gd name="T30" fmla="*/ 1270 w 1270"/>
                <a:gd name="T31" fmla="*/ 635 h 1270"/>
                <a:gd name="T32" fmla="*/ 1266 w 1270"/>
                <a:gd name="T33" fmla="*/ 705 h 1270"/>
                <a:gd name="T34" fmla="*/ 1256 w 1270"/>
                <a:gd name="T35" fmla="*/ 771 h 1270"/>
                <a:gd name="T36" fmla="*/ 1237 w 1270"/>
                <a:gd name="T37" fmla="*/ 837 h 1270"/>
                <a:gd name="T38" fmla="*/ 1214 w 1270"/>
                <a:gd name="T39" fmla="*/ 898 h 1270"/>
                <a:gd name="T40" fmla="*/ 1184 w 1270"/>
                <a:gd name="T41" fmla="*/ 956 h 1270"/>
                <a:gd name="T42" fmla="*/ 1148 w 1270"/>
                <a:gd name="T43" fmla="*/ 1011 h 1270"/>
                <a:gd name="T44" fmla="*/ 1106 w 1270"/>
                <a:gd name="T45" fmla="*/ 1061 h 1270"/>
                <a:gd name="T46" fmla="*/ 1060 w 1270"/>
                <a:gd name="T47" fmla="*/ 1107 h 1270"/>
                <a:gd name="T48" fmla="*/ 1011 w 1270"/>
                <a:gd name="T49" fmla="*/ 1148 h 1270"/>
                <a:gd name="T50" fmla="*/ 956 w 1270"/>
                <a:gd name="T51" fmla="*/ 1184 h 1270"/>
                <a:gd name="T52" fmla="*/ 897 w 1270"/>
                <a:gd name="T53" fmla="*/ 1214 h 1270"/>
                <a:gd name="T54" fmla="*/ 835 w 1270"/>
                <a:gd name="T55" fmla="*/ 1239 h 1270"/>
                <a:gd name="T56" fmla="*/ 771 w 1270"/>
                <a:gd name="T57" fmla="*/ 1256 h 1270"/>
                <a:gd name="T58" fmla="*/ 704 w 1270"/>
                <a:gd name="T59" fmla="*/ 1268 h 1270"/>
                <a:gd name="T60" fmla="*/ 635 w 1270"/>
                <a:gd name="T61" fmla="*/ 1270 h 1270"/>
                <a:gd name="T62" fmla="*/ 566 w 1270"/>
                <a:gd name="T63" fmla="*/ 1268 h 1270"/>
                <a:gd name="T64" fmla="*/ 499 w 1270"/>
                <a:gd name="T65" fmla="*/ 1256 h 1270"/>
                <a:gd name="T66" fmla="*/ 435 w 1270"/>
                <a:gd name="T67" fmla="*/ 1239 h 1270"/>
                <a:gd name="T68" fmla="*/ 373 w 1270"/>
                <a:gd name="T69" fmla="*/ 1214 h 1270"/>
                <a:gd name="T70" fmla="*/ 314 w 1270"/>
                <a:gd name="T71" fmla="*/ 1184 h 1270"/>
                <a:gd name="T72" fmla="*/ 259 w 1270"/>
                <a:gd name="T73" fmla="*/ 1148 h 1270"/>
                <a:gd name="T74" fmla="*/ 210 w 1270"/>
                <a:gd name="T75" fmla="*/ 1107 h 1270"/>
                <a:gd name="T76" fmla="*/ 164 w 1270"/>
                <a:gd name="T77" fmla="*/ 1061 h 1270"/>
                <a:gd name="T78" fmla="*/ 122 w 1270"/>
                <a:gd name="T79" fmla="*/ 1011 h 1270"/>
                <a:gd name="T80" fmla="*/ 86 w 1270"/>
                <a:gd name="T81" fmla="*/ 956 h 1270"/>
                <a:gd name="T82" fmla="*/ 56 w 1270"/>
                <a:gd name="T83" fmla="*/ 898 h 1270"/>
                <a:gd name="T84" fmla="*/ 33 w 1270"/>
                <a:gd name="T85" fmla="*/ 837 h 1270"/>
                <a:gd name="T86" fmla="*/ 14 w 1270"/>
                <a:gd name="T87" fmla="*/ 771 h 1270"/>
                <a:gd name="T88" fmla="*/ 4 w 1270"/>
                <a:gd name="T89" fmla="*/ 705 h 1270"/>
                <a:gd name="T90" fmla="*/ 0 w 1270"/>
                <a:gd name="T91" fmla="*/ 635 h 1270"/>
                <a:gd name="T92" fmla="*/ 4 w 1270"/>
                <a:gd name="T93" fmla="*/ 566 h 1270"/>
                <a:gd name="T94" fmla="*/ 14 w 1270"/>
                <a:gd name="T95" fmla="*/ 499 h 1270"/>
                <a:gd name="T96" fmla="*/ 33 w 1270"/>
                <a:gd name="T97" fmla="*/ 435 h 1270"/>
                <a:gd name="T98" fmla="*/ 56 w 1270"/>
                <a:gd name="T99" fmla="*/ 373 h 1270"/>
                <a:gd name="T100" fmla="*/ 86 w 1270"/>
                <a:gd name="T101" fmla="*/ 315 h 1270"/>
                <a:gd name="T102" fmla="*/ 122 w 1270"/>
                <a:gd name="T103" fmla="*/ 261 h 1270"/>
                <a:gd name="T104" fmla="*/ 164 w 1270"/>
                <a:gd name="T105" fmla="*/ 210 h 1270"/>
                <a:gd name="T106" fmla="*/ 210 w 1270"/>
                <a:gd name="T107" fmla="*/ 164 h 1270"/>
                <a:gd name="T108" fmla="*/ 259 w 1270"/>
                <a:gd name="T109" fmla="*/ 123 h 1270"/>
                <a:gd name="T110" fmla="*/ 314 w 1270"/>
                <a:gd name="T111" fmla="*/ 87 h 1270"/>
                <a:gd name="T112" fmla="*/ 373 w 1270"/>
                <a:gd name="T113" fmla="*/ 57 h 1270"/>
                <a:gd name="T114" fmla="*/ 435 w 1270"/>
                <a:gd name="T115" fmla="*/ 33 h 1270"/>
                <a:gd name="T116" fmla="*/ 499 w 1270"/>
                <a:gd name="T117" fmla="*/ 15 h 1270"/>
                <a:gd name="T118" fmla="*/ 566 w 1270"/>
                <a:gd name="T119" fmla="*/ 4 h 1270"/>
                <a:gd name="T120" fmla="*/ 635 w 1270"/>
                <a:gd name="T121" fmla="*/ 0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70" h="1270">
                  <a:moveTo>
                    <a:pt x="635" y="0"/>
                  </a:moveTo>
                  <a:lnTo>
                    <a:pt x="704" y="4"/>
                  </a:lnTo>
                  <a:lnTo>
                    <a:pt x="771" y="15"/>
                  </a:lnTo>
                  <a:lnTo>
                    <a:pt x="835" y="33"/>
                  </a:lnTo>
                  <a:lnTo>
                    <a:pt x="897" y="57"/>
                  </a:lnTo>
                  <a:lnTo>
                    <a:pt x="956" y="87"/>
                  </a:lnTo>
                  <a:lnTo>
                    <a:pt x="1011" y="123"/>
                  </a:lnTo>
                  <a:lnTo>
                    <a:pt x="1060" y="164"/>
                  </a:lnTo>
                  <a:lnTo>
                    <a:pt x="1106" y="210"/>
                  </a:lnTo>
                  <a:lnTo>
                    <a:pt x="1148" y="261"/>
                  </a:lnTo>
                  <a:lnTo>
                    <a:pt x="1184" y="315"/>
                  </a:lnTo>
                  <a:lnTo>
                    <a:pt x="1214" y="373"/>
                  </a:lnTo>
                  <a:lnTo>
                    <a:pt x="1237" y="435"/>
                  </a:lnTo>
                  <a:lnTo>
                    <a:pt x="1256" y="499"/>
                  </a:lnTo>
                  <a:lnTo>
                    <a:pt x="1266" y="566"/>
                  </a:lnTo>
                  <a:lnTo>
                    <a:pt x="1270" y="635"/>
                  </a:lnTo>
                  <a:lnTo>
                    <a:pt x="1266" y="705"/>
                  </a:lnTo>
                  <a:lnTo>
                    <a:pt x="1256" y="771"/>
                  </a:lnTo>
                  <a:lnTo>
                    <a:pt x="1237" y="837"/>
                  </a:lnTo>
                  <a:lnTo>
                    <a:pt x="1214" y="898"/>
                  </a:lnTo>
                  <a:lnTo>
                    <a:pt x="1184" y="956"/>
                  </a:lnTo>
                  <a:lnTo>
                    <a:pt x="1148" y="1011"/>
                  </a:lnTo>
                  <a:lnTo>
                    <a:pt x="1106" y="1061"/>
                  </a:lnTo>
                  <a:lnTo>
                    <a:pt x="1060" y="1107"/>
                  </a:lnTo>
                  <a:lnTo>
                    <a:pt x="1011" y="1148"/>
                  </a:lnTo>
                  <a:lnTo>
                    <a:pt x="956" y="1184"/>
                  </a:lnTo>
                  <a:lnTo>
                    <a:pt x="897" y="1214"/>
                  </a:lnTo>
                  <a:lnTo>
                    <a:pt x="835" y="1239"/>
                  </a:lnTo>
                  <a:lnTo>
                    <a:pt x="771" y="1256"/>
                  </a:lnTo>
                  <a:lnTo>
                    <a:pt x="704" y="1268"/>
                  </a:lnTo>
                  <a:lnTo>
                    <a:pt x="635" y="1270"/>
                  </a:lnTo>
                  <a:lnTo>
                    <a:pt x="566" y="1268"/>
                  </a:lnTo>
                  <a:lnTo>
                    <a:pt x="499" y="1256"/>
                  </a:lnTo>
                  <a:lnTo>
                    <a:pt x="435" y="1239"/>
                  </a:lnTo>
                  <a:lnTo>
                    <a:pt x="373" y="1214"/>
                  </a:lnTo>
                  <a:lnTo>
                    <a:pt x="314" y="1184"/>
                  </a:lnTo>
                  <a:lnTo>
                    <a:pt x="259" y="1148"/>
                  </a:lnTo>
                  <a:lnTo>
                    <a:pt x="210" y="1107"/>
                  </a:lnTo>
                  <a:lnTo>
                    <a:pt x="164" y="1061"/>
                  </a:lnTo>
                  <a:lnTo>
                    <a:pt x="122" y="1011"/>
                  </a:lnTo>
                  <a:lnTo>
                    <a:pt x="86" y="956"/>
                  </a:lnTo>
                  <a:lnTo>
                    <a:pt x="56" y="898"/>
                  </a:lnTo>
                  <a:lnTo>
                    <a:pt x="33" y="837"/>
                  </a:lnTo>
                  <a:lnTo>
                    <a:pt x="14" y="771"/>
                  </a:lnTo>
                  <a:lnTo>
                    <a:pt x="4" y="705"/>
                  </a:lnTo>
                  <a:lnTo>
                    <a:pt x="0" y="635"/>
                  </a:lnTo>
                  <a:lnTo>
                    <a:pt x="4" y="566"/>
                  </a:lnTo>
                  <a:lnTo>
                    <a:pt x="14" y="499"/>
                  </a:lnTo>
                  <a:lnTo>
                    <a:pt x="33" y="435"/>
                  </a:lnTo>
                  <a:lnTo>
                    <a:pt x="56" y="373"/>
                  </a:lnTo>
                  <a:lnTo>
                    <a:pt x="86" y="315"/>
                  </a:lnTo>
                  <a:lnTo>
                    <a:pt x="122" y="261"/>
                  </a:lnTo>
                  <a:lnTo>
                    <a:pt x="164" y="210"/>
                  </a:lnTo>
                  <a:lnTo>
                    <a:pt x="210" y="164"/>
                  </a:lnTo>
                  <a:lnTo>
                    <a:pt x="259" y="123"/>
                  </a:lnTo>
                  <a:lnTo>
                    <a:pt x="314" y="87"/>
                  </a:lnTo>
                  <a:lnTo>
                    <a:pt x="373" y="57"/>
                  </a:lnTo>
                  <a:lnTo>
                    <a:pt x="435" y="33"/>
                  </a:lnTo>
                  <a:lnTo>
                    <a:pt x="499" y="15"/>
                  </a:lnTo>
                  <a:lnTo>
                    <a:pt x="566" y="4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rgbClr val="D0D0F0"/>
            </a:solidFill>
            <a:ln w="571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ko-KR" altLang="en-US" sz="2100" b="1" dirty="0"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필요성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EA1834-951D-A379-BBE4-E80F9120A552}"/>
                </a:ext>
              </a:extLst>
            </p:cNvPr>
            <p:cNvSpPr txBox="1"/>
            <p:nvPr/>
          </p:nvSpPr>
          <p:spPr>
            <a:xfrm>
              <a:off x="2958252" y="1422902"/>
              <a:ext cx="1440159" cy="39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공간 낭비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BC9186-3E2B-B466-5066-4AC8D429B9AB}"/>
                </a:ext>
              </a:extLst>
            </p:cNvPr>
            <p:cNvSpPr txBox="1"/>
            <p:nvPr/>
          </p:nvSpPr>
          <p:spPr>
            <a:xfrm>
              <a:off x="4992870" y="3141690"/>
              <a:ext cx="1553210" cy="391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solidFill>
                    <a:schemeClr val="bg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이중 보안</a:t>
              </a:r>
            </a:p>
          </p:txBody>
        </p: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A3A831B6-92B2-7A69-0E99-33EB946B8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798" y="770926"/>
              <a:ext cx="396000" cy="396000"/>
            </a:xfrm>
            <a:prstGeom prst="rect">
              <a:avLst/>
            </a:prstGeom>
            <a:solidFill>
              <a:srgbClr val="095B99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1pPr>
              <a:lvl2pPr marL="742950" indent="-28575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2pPr>
              <a:lvl3pPr marL="11430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3pPr>
              <a:lvl4pPr marL="16002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4pPr>
              <a:lvl5pPr marL="20574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9pPr>
            </a:lstStyle>
            <a:p>
              <a:pPr algn="ctr" fontAlgn="base" latinLnBrk="0">
                <a:spcBef>
                  <a:spcPct val="20000"/>
                </a:spcBef>
                <a:spcAft>
                  <a:spcPct val="0"/>
                </a:spcAft>
                <a:buSzPct val="90000"/>
              </a:pPr>
              <a:r>
                <a:rPr kumimoji="0" lang="en-US" altLang="ko-KR" sz="2000" b="1" u="none" dirty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Rectangle 23">
              <a:extLst>
                <a:ext uri="{FF2B5EF4-FFF2-40B4-BE49-F238E27FC236}">
                  <a16:creationId xmlns:a16="http://schemas.microsoft.com/office/drawing/2014/main" id="{8FC79F1A-7779-2DA4-0782-1639F12B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287" y="782361"/>
              <a:ext cx="396000" cy="396000"/>
            </a:xfrm>
            <a:prstGeom prst="rect">
              <a:avLst/>
            </a:prstGeom>
            <a:solidFill>
              <a:srgbClr val="00B5EE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1pPr>
              <a:lvl2pPr marL="742950" indent="-28575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2pPr>
              <a:lvl3pPr marL="11430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3pPr>
              <a:lvl4pPr marL="16002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4pPr>
              <a:lvl5pPr marL="20574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9pPr>
            </a:lstStyle>
            <a:p>
              <a:pPr algn="ctr" fontAlgn="base" latinLnBrk="0">
                <a:spcBef>
                  <a:spcPct val="20000"/>
                </a:spcBef>
                <a:spcAft>
                  <a:spcPct val="0"/>
                </a:spcAft>
                <a:buSzPct val="90000"/>
              </a:pPr>
              <a:r>
                <a:rPr kumimoji="0" lang="en-US" altLang="ko-KR" sz="2000" b="1" u="none" dirty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1B661D84-7081-1151-3875-42DACEDC6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287" y="3677963"/>
              <a:ext cx="396000" cy="396000"/>
            </a:xfrm>
            <a:prstGeom prst="rect">
              <a:avLst/>
            </a:prstGeom>
            <a:solidFill>
              <a:srgbClr val="00C8A2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1pPr>
              <a:lvl2pPr marL="742950" indent="-28575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2pPr>
              <a:lvl3pPr marL="11430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3pPr>
              <a:lvl4pPr marL="16002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4pPr>
              <a:lvl5pPr marL="20574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9pPr>
            </a:lstStyle>
            <a:p>
              <a:pPr algn="ctr" fontAlgn="base" latinLnBrk="0">
                <a:spcBef>
                  <a:spcPct val="20000"/>
                </a:spcBef>
                <a:spcAft>
                  <a:spcPct val="0"/>
                </a:spcAft>
                <a:buSzPct val="90000"/>
              </a:pPr>
              <a:r>
                <a:rPr kumimoji="0" lang="en-US" altLang="ko-KR" sz="2000" b="1" u="none" dirty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DA4BEA51-B6CD-562D-9591-3A77A71D3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798" y="3677963"/>
              <a:ext cx="396000" cy="396000"/>
            </a:xfrm>
            <a:prstGeom prst="rect">
              <a:avLst/>
            </a:prstGeom>
            <a:solidFill>
              <a:srgbClr val="8CD26E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1pPr>
              <a:lvl2pPr marL="742950" indent="-28575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2pPr>
              <a:lvl3pPr marL="11430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3pPr>
              <a:lvl4pPr marL="16002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4pPr>
              <a:lvl5pPr marL="2057400" indent="-228600" defTabSz="957263"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 u="sng">
                  <a:solidFill>
                    <a:schemeClr val="bg1"/>
                  </a:solidFill>
                  <a:latin typeface="Arial" charset="0"/>
                  <a:ea typeface="-윤고딕330" pitchFamily="18" charset="-127"/>
                </a:defRPr>
              </a:lvl9pPr>
            </a:lstStyle>
            <a:p>
              <a:pPr algn="ctr" fontAlgn="base" latinLnBrk="0">
                <a:spcBef>
                  <a:spcPct val="20000"/>
                </a:spcBef>
                <a:spcAft>
                  <a:spcPct val="0"/>
                </a:spcAft>
                <a:buSzPct val="90000"/>
              </a:pPr>
              <a:r>
                <a:rPr kumimoji="0" lang="en-US" altLang="ko-KR" sz="2000" b="1" u="none" dirty="0">
                  <a:solidFill>
                    <a:srgbClr val="FFFFFF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오각형 5">
            <a:extLst>
              <a:ext uri="{FF2B5EF4-FFF2-40B4-BE49-F238E27FC236}">
                <a16:creationId xmlns:a16="http://schemas.microsoft.com/office/drawing/2014/main" id="{253106BF-1166-BD47-1AEA-443D3496A732}"/>
              </a:ext>
            </a:extLst>
          </p:cNvPr>
          <p:cNvSpPr/>
          <p:nvPr/>
        </p:nvSpPr>
        <p:spPr>
          <a:xfrm flipH="1">
            <a:off x="5457366" y="1893991"/>
            <a:ext cx="5853063" cy="803740"/>
          </a:xfrm>
          <a:prstGeom prst="homePlate">
            <a:avLst/>
          </a:prstGeom>
          <a:solidFill>
            <a:srgbClr val="09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낭비되는 </a:t>
            </a:r>
            <a:r>
              <a:rPr lang="ko-KR" altLang="en-US" sz="1500" b="1" dirty="0" err="1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슬랙</a:t>
            </a: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 공간을 활용할 수 있는 방법</a:t>
            </a:r>
            <a:endParaRPr lang="en-US" altLang="ko-KR" sz="1500" b="1" dirty="0"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4" name="오각형 52">
            <a:extLst>
              <a:ext uri="{FF2B5EF4-FFF2-40B4-BE49-F238E27FC236}">
                <a16:creationId xmlns:a16="http://schemas.microsoft.com/office/drawing/2014/main" id="{B853739C-DF6A-F8BC-DACE-5735A613477A}"/>
              </a:ext>
            </a:extLst>
          </p:cNvPr>
          <p:cNvSpPr/>
          <p:nvPr/>
        </p:nvSpPr>
        <p:spPr>
          <a:xfrm flipH="1">
            <a:off x="5434196" y="2838603"/>
            <a:ext cx="5853063" cy="803740"/>
          </a:xfrm>
          <a:prstGeom prst="homePlate">
            <a:avLst/>
          </a:prstGeom>
          <a:solidFill>
            <a:srgbClr val="00B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웹으로 </a:t>
            </a:r>
            <a:r>
              <a:rPr lang="en-US" altLang="ko-KR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Tool</a:t>
            </a: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을 배포하여 간편하게 사용</a:t>
            </a:r>
            <a:endParaRPr lang="en-US" altLang="ko-KR" sz="1500" b="1" dirty="0"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5" name="오각형 56">
            <a:extLst>
              <a:ext uri="{FF2B5EF4-FFF2-40B4-BE49-F238E27FC236}">
                <a16:creationId xmlns:a16="http://schemas.microsoft.com/office/drawing/2014/main" id="{C87A99D6-03BA-49F2-CE81-D23306E0A744}"/>
              </a:ext>
            </a:extLst>
          </p:cNvPr>
          <p:cNvSpPr/>
          <p:nvPr/>
        </p:nvSpPr>
        <p:spPr>
          <a:xfrm flipH="1">
            <a:off x="5433434" y="3776575"/>
            <a:ext cx="5853063" cy="803740"/>
          </a:xfrm>
          <a:prstGeom prst="homePlate">
            <a:avLst/>
          </a:prstGeom>
          <a:solidFill>
            <a:srgbClr val="8CD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탐지하기 어려운 </a:t>
            </a:r>
            <a:r>
              <a:rPr lang="ko-KR" altLang="en-US" sz="1500" b="1" dirty="0" err="1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슬랙</a:t>
            </a: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 공간의 특성을 활용</a:t>
            </a:r>
            <a:endParaRPr lang="en-US" altLang="ko-KR" sz="1500" b="1" dirty="0"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6" name="오각형 58">
            <a:extLst>
              <a:ext uri="{FF2B5EF4-FFF2-40B4-BE49-F238E27FC236}">
                <a16:creationId xmlns:a16="http://schemas.microsoft.com/office/drawing/2014/main" id="{C0A53AF2-18DA-6CEF-588A-603575EA9BBB}"/>
              </a:ext>
            </a:extLst>
          </p:cNvPr>
          <p:cNvSpPr/>
          <p:nvPr/>
        </p:nvSpPr>
        <p:spPr>
          <a:xfrm flipH="1">
            <a:off x="5433433" y="4757726"/>
            <a:ext cx="5853063" cy="803740"/>
          </a:xfrm>
          <a:prstGeom prst="homePlate">
            <a:avLst/>
          </a:prstGeom>
          <a:solidFill>
            <a:srgbClr val="00C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lang="ko-KR" altLang="en-US" sz="16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암호화와 </a:t>
            </a:r>
            <a:r>
              <a:rPr lang="ko-KR" altLang="en-US" sz="1500" b="1" dirty="0" err="1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슬랙</a:t>
            </a:r>
            <a:r>
              <a:rPr lang="ko-KR" altLang="en-US" sz="1500" b="1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 공간을 활용해 저장하여 더 안전하게 저장</a:t>
            </a:r>
            <a:endParaRPr lang="en-US" altLang="ko-KR" sz="1500" b="1" dirty="0"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394" y="5700627"/>
            <a:ext cx="12872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err="1">
                <a:solidFill>
                  <a:schemeClr val="bg1"/>
                </a:solidFill>
              </a:rPr>
              <a:t>슬랙</a:t>
            </a:r>
            <a:r>
              <a:rPr lang="ko-KR" altLang="en-US" sz="1500" b="1" dirty="0">
                <a:solidFill>
                  <a:schemeClr val="bg1"/>
                </a:solidFill>
              </a:rPr>
              <a:t> 탐지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91271" y="2803686"/>
            <a:ext cx="1321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간편한 사용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53165" y="4346499"/>
            <a:ext cx="1490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탐지의 어려움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99F912-6201-13BA-1EE4-A5C73BF7145D}"/>
              </a:ext>
            </a:extLst>
          </p:cNvPr>
          <p:cNvSpPr txBox="1"/>
          <p:nvPr/>
        </p:nvSpPr>
        <p:spPr>
          <a:xfrm>
            <a:off x="5374488" y="651539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>
                <a:solidFill>
                  <a:schemeClr val="bg1"/>
                </a:solidFill>
              </a:rPr>
              <a:t>프로젝트 개요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61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1. </a:t>
            </a:r>
            <a:r>
              <a:rPr lang="ko-KR" altLang="en-US" sz="4000" b="1" dirty="0">
                <a:solidFill>
                  <a:schemeClr val="bg1"/>
                </a:solidFill>
              </a:rPr>
              <a:t>프로젝트 개요 </a:t>
            </a:r>
            <a:r>
              <a:rPr lang="en-US" altLang="ko-KR" sz="3000" b="1" dirty="0" smtClean="0">
                <a:solidFill>
                  <a:schemeClr val="bg1"/>
                </a:solidFill>
              </a:rPr>
              <a:t>–</a:t>
            </a:r>
            <a:r>
              <a:rPr lang="en-US" altLang="ko-KR" sz="3000" b="1" dirty="0" err="1" smtClean="0">
                <a:solidFill>
                  <a:schemeClr val="bg1"/>
                </a:solidFill>
              </a:rPr>
              <a:t>OverView</a:t>
            </a:r>
            <a:r>
              <a:rPr lang="ko-KR" altLang="en-US" sz="3000" b="1" dirty="0" smtClean="0">
                <a:solidFill>
                  <a:schemeClr val="bg1"/>
                </a:solidFill>
              </a:rPr>
              <a:t> 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A6856-2677-F752-66EE-A666A5B68E5C}"/>
              </a:ext>
            </a:extLst>
          </p:cNvPr>
          <p:cNvSpPr txBox="1"/>
          <p:nvPr/>
        </p:nvSpPr>
        <p:spPr>
          <a:xfrm>
            <a:off x="5504332" y="651539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Summary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" name="Diamond 7">
            <a:extLst>
              <a:ext uri="{FF2B5EF4-FFF2-40B4-BE49-F238E27FC236}">
                <a16:creationId xmlns:a16="http://schemas.microsoft.com/office/drawing/2014/main" id="{E34786EC-E4A8-A1BE-2177-465568A9F200}"/>
              </a:ext>
            </a:extLst>
          </p:cNvPr>
          <p:cNvSpPr/>
          <p:nvPr/>
        </p:nvSpPr>
        <p:spPr>
          <a:xfrm>
            <a:off x="3064116" y="1544835"/>
            <a:ext cx="1396480" cy="988694"/>
          </a:xfrm>
          <a:prstGeom prst="diamond">
            <a:avLst/>
          </a:prstGeom>
          <a:solidFill>
            <a:schemeClr val="bg1"/>
          </a:solidFill>
          <a:ln w="25400">
            <a:solidFill>
              <a:srgbClr val="1C81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0107A0C9-3152-C543-5585-A5062640C879}"/>
              </a:ext>
            </a:extLst>
          </p:cNvPr>
          <p:cNvSpPr txBox="1"/>
          <p:nvPr/>
        </p:nvSpPr>
        <p:spPr>
          <a:xfrm>
            <a:off x="3231052" y="1770501"/>
            <a:ext cx="1005503" cy="67710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500" b="1" spc="150" dirty="0" smtClean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</a:p>
          <a:p>
            <a:pPr algn="ctr"/>
            <a:r>
              <a:rPr lang="en-ID" sz="1500" b="1" spc="150" dirty="0" smtClean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Download</a:t>
            </a:r>
            <a:endParaRPr lang="en-ID" sz="1500" b="1" spc="150" dirty="0">
              <a:solidFill>
                <a:srgbClr val="1C8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400" b="1" spc="150" dirty="0">
              <a:solidFill>
                <a:srgbClr val="1C8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43468D4D-24DB-340A-9C23-134D1AAA2314}"/>
              </a:ext>
            </a:extLst>
          </p:cNvPr>
          <p:cNvSpPr txBox="1"/>
          <p:nvPr/>
        </p:nvSpPr>
        <p:spPr>
          <a:xfrm>
            <a:off x="5315124" y="1770501"/>
            <a:ext cx="1005503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TEXT </a:t>
            </a:r>
            <a:r>
              <a:rPr lang="ko-KR" altLang="en-US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암호화</a:t>
            </a:r>
            <a:endParaRPr lang="en-US" sz="1500" b="1" spc="1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Diamond 78">
            <a:extLst>
              <a:ext uri="{FF2B5EF4-FFF2-40B4-BE49-F238E27FC236}">
                <a16:creationId xmlns:a16="http://schemas.microsoft.com/office/drawing/2014/main" id="{0E2FC076-F9D6-AC29-A119-E960F987977B}"/>
              </a:ext>
            </a:extLst>
          </p:cNvPr>
          <p:cNvSpPr/>
          <p:nvPr/>
        </p:nvSpPr>
        <p:spPr>
          <a:xfrm>
            <a:off x="5165443" y="1536618"/>
            <a:ext cx="1318333" cy="954246"/>
          </a:xfrm>
          <a:prstGeom prst="diamond">
            <a:avLst/>
          </a:prstGeom>
          <a:solidFill>
            <a:srgbClr val="FFB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dirty="0"/>
          </a:p>
        </p:txBody>
      </p:sp>
      <p:cxnSp>
        <p:nvCxnSpPr>
          <p:cNvPr id="14" name="Elbow Connector 64">
            <a:extLst>
              <a:ext uri="{FF2B5EF4-FFF2-40B4-BE49-F238E27FC236}">
                <a16:creationId xmlns:a16="http://schemas.microsoft.com/office/drawing/2014/main" id="{C663AC99-BB3E-92F4-9B6D-9DFDC866061C}"/>
              </a:ext>
            </a:extLst>
          </p:cNvPr>
          <p:cNvCxnSpPr>
            <a:stCxn id="12" idx="2"/>
          </p:cNvCxnSpPr>
          <p:nvPr/>
        </p:nvCxnSpPr>
        <p:spPr>
          <a:xfrm rot="16200000" flipH="1">
            <a:off x="6325009" y="1990464"/>
            <a:ext cx="1861622" cy="2862421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59">
            <a:extLst>
              <a:ext uri="{FF2B5EF4-FFF2-40B4-BE49-F238E27FC236}">
                <a16:creationId xmlns:a16="http://schemas.microsoft.com/office/drawing/2014/main" id="{26114D29-F822-4610-E596-AB8E476486C3}"/>
              </a:ext>
            </a:extLst>
          </p:cNvPr>
          <p:cNvSpPr/>
          <p:nvPr/>
        </p:nvSpPr>
        <p:spPr>
          <a:xfrm>
            <a:off x="8802234" y="4030063"/>
            <a:ext cx="1313019" cy="520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>
                <a:solidFill>
                  <a:srgbClr val="1C819E"/>
                </a:solidFill>
              </a:rPr>
              <a:t>디스크 저장</a:t>
            </a:r>
            <a:endParaRPr lang="en-US" sz="1500" b="1" dirty="0">
              <a:solidFill>
                <a:srgbClr val="1C819E"/>
              </a:solidFill>
            </a:endParaRPr>
          </a:p>
        </p:txBody>
      </p:sp>
      <p:sp>
        <p:nvSpPr>
          <p:cNvPr id="17" name="Rounded Rectangle 62">
            <a:extLst>
              <a:ext uri="{FF2B5EF4-FFF2-40B4-BE49-F238E27FC236}">
                <a16:creationId xmlns:a16="http://schemas.microsoft.com/office/drawing/2014/main" id="{DEF4BFB2-EAC4-3489-2FA2-3AA39B6B55A6}"/>
              </a:ext>
            </a:extLst>
          </p:cNvPr>
          <p:cNvSpPr/>
          <p:nvPr/>
        </p:nvSpPr>
        <p:spPr>
          <a:xfrm>
            <a:off x="8673382" y="5501079"/>
            <a:ext cx="1570722" cy="414015"/>
          </a:xfrm>
          <a:prstGeom prst="roundRect">
            <a:avLst>
              <a:gd name="adj" fmla="val 50000"/>
            </a:avLst>
          </a:prstGeom>
          <a:solidFill>
            <a:srgbClr val="1C81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/>
              <a:t>완료</a:t>
            </a:r>
            <a:endParaRPr lang="en-US" sz="1500" b="1" dirty="0"/>
          </a:p>
        </p:txBody>
      </p:sp>
      <p:cxnSp>
        <p:nvCxnSpPr>
          <p:cNvPr id="18" name="Straight Arrow Connector 57">
            <a:extLst>
              <a:ext uri="{FF2B5EF4-FFF2-40B4-BE49-F238E27FC236}">
                <a16:creationId xmlns:a16="http://schemas.microsoft.com/office/drawing/2014/main" id="{DB421FD1-0FCA-6036-3FEC-62ED27138716}"/>
              </a:ext>
            </a:extLst>
          </p:cNvPr>
          <p:cNvCxnSpPr/>
          <p:nvPr/>
        </p:nvCxnSpPr>
        <p:spPr>
          <a:xfrm flipV="1">
            <a:off x="4497313" y="2011837"/>
            <a:ext cx="436483" cy="374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41">
            <a:extLst>
              <a:ext uri="{FF2B5EF4-FFF2-40B4-BE49-F238E27FC236}">
                <a16:creationId xmlns:a16="http://schemas.microsoft.com/office/drawing/2014/main" id="{D60E8858-D6B1-1004-F013-325CFC6366CD}"/>
              </a:ext>
            </a:extLst>
          </p:cNvPr>
          <p:cNvCxnSpPr/>
          <p:nvPr/>
        </p:nvCxnSpPr>
        <p:spPr>
          <a:xfrm flipH="1">
            <a:off x="9458743" y="4695935"/>
            <a:ext cx="7470" cy="65974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B7912B-0C47-C703-FF02-EAADF665D9D7}"/>
              </a:ext>
            </a:extLst>
          </p:cNvPr>
          <p:cNvSpPr txBox="1"/>
          <p:nvPr/>
        </p:nvSpPr>
        <p:spPr>
          <a:xfrm>
            <a:off x="1083972" y="3469830"/>
            <a:ext cx="3376624" cy="1631216"/>
          </a:xfrm>
          <a:prstGeom prst="rect">
            <a:avLst/>
          </a:prstGeom>
          <a:noFill/>
          <a:ln w="28575">
            <a:solidFill>
              <a:srgbClr val="3E8FAD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ko-KR" sz="2000" dirty="0"/>
              <a:t>Slack </a:t>
            </a:r>
            <a:r>
              <a:rPr lang="ko-KR" altLang="en-US" sz="2000" dirty="0"/>
              <a:t>공간 탐색</a:t>
            </a:r>
            <a:endParaRPr lang="en-US" altLang="ko-KR" sz="2000" dirty="0"/>
          </a:p>
          <a:p>
            <a:pPr marL="457200" indent="-457200">
              <a:buAutoNum type="arabicPeriod"/>
            </a:pPr>
            <a:endParaRPr lang="en-US" altLang="ko-KR" sz="2000" dirty="0"/>
          </a:p>
          <a:p>
            <a:pPr marL="457200" indent="-457200">
              <a:buAutoNum type="arabicPeriod"/>
            </a:pPr>
            <a:r>
              <a:rPr lang="ko-KR" altLang="en-US" sz="2000" dirty="0"/>
              <a:t>데이터의 저장</a:t>
            </a:r>
            <a:endParaRPr lang="en-US" altLang="ko-KR" sz="2000" dirty="0"/>
          </a:p>
          <a:p>
            <a:pPr marL="457200" indent="-457200">
              <a:buAutoNum type="arabicPeriod"/>
            </a:pPr>
            <a:endParaRPr lang="en-US" altLang="ko-KR" sz="2000" dirty="0"/>
          </a:p>
          <a:p>
            <a:pPr marL="457200" indent="-457200">
              <a:buAutoNum type="arabicPeriod"/>
            </a:pPr>
            <a:r>
              <a:rPr lang="en-US" altLang="ko-KR" sz="2000" dirty="0" smtClean="0"/>
              <a:t>Tool </a:t>
            </a:r>
            <a:r>
              <a:rPr lang="ko-KR" altLang="en-US" sz="2000" dirty="0" smtClean="0"/>
              <a:t>다운로드</a:t>
            </a:r>
            <a:endParaRPr lang="en-US" altLang="ko-KR" sz="2000" dirty="0"/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A55EA373-BFDD-D981-63B1-B23B62DC18F0}"/>
              </a:ext>
            </a:extLst>
          </p:cNvPr>
          <p:cNvSpPr txBox="1"/>
          <p:nvPr/>
        </p:nvSpPr>
        <p:spPr>
          <a:xfrm>
            <a:off x="5321857" y="1896420"/>
            <a:ext cx="1005503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spc="15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슬랙</a:t>
            </a:r>
            <a:r>
              <a:rPr lang="ko-KR" altLang="en-US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탐지</a:t>
            </a:r>
            <a:endParaRPr lang="en-US" sz="1500" b="1" spc="1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1. </a:t>
            </a:r>
            <a:r>
              <a:rPr lang="ko-KR" altLang="en-US" sz="4000" b="1" dirty="0">
                <a:solidFill>
                  <a:schemeClr val="bg1"/>
                </a:solidFill>
              </a:rPr>
              <a:t>프로젝트 개요 </a:t>
            </a:r>
            <a:r>
              <a:rPr lang="en-US" altLang="ko-KR" sz="3000" b="1" dirty="0">
                <a:solidFill>
                  <a:schemeClr val="bg1"/>
                </a:solidFill>
              </a:rPr>
              <a:t>-</a:t>
            </a:r>
            <a:r>
              <a:rPr lang="en-US" altLang="ko-KR" sz="3000" b="1" dirty="0" err="1">
                <a:solidFill>
                  <a:schemeClr val="bg1"/>
                </a:solidFill>
              </a:rPr>
              <a:t>OverView</a:t>
            </a:r>
            <a:r>
              <a:rPr lang="ko-KR" altLang="en-US" sz="3000" b="1" dirty="0">
                <a:solidFill>
                  <a:schemeClr val="bg1"/>
                </a:solidFill>
              </a:rPr>
              <a:t> 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2" name="Diamond 7">
            <a:extLst>
              <a:ext uri="{FF2B5EF4-FFF2-40B4-BE49-F238E27FC236}">
                <a16:creationId xmlns:a16="http://schemas.microsoft.com/office/drawing/2014/main" id="{E34786EC-E4A8-A1BE-2177-465568A9F200}"/>
              </a:ext>
            </a:extLst>
          </p:cNvPr>
          <p:cNvSpPr/>
          <p:nvPr/>
        </p:nvSpPr>
        <p:spPr>
          <a:xfrm>
            <a:off x="3064116" y="1544835"/>
            <a:ext cx="1338176" cy="934003"/>
          </a:xfrm>
          <a:prstGeom prst="diamond">
            <a:avLst/>
          </a:prstGeom>
          <a:solidFill>
            <a:schemeClr val="bg1"/>
          </a:solidFill>
          <a:ln w="25400">
            <a:solidFill>
              <a:srgbClr val="1C81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" name="Straight Arrow Connector 39">
            <a:extLst>
              <a:ext uri="{FF2B5EF4-FFF2-40B4-BE49-F238E27FC236}">
                <a16:creationId xmlns:a16="http://schemas.microsoft.com/office/drawing/2014/main" id="{F24EABEE-3851-E8B8-0FD0-7890BBAA48CE}"/>
              </a:ext>
            </a:extLst>
          </p:cNvPr>
          <p:cNvCxnSpPr/>
          <p:nvPr/>
        </p:nvCxnSpPr>
        <p:spPr>
          <a:xfrm>
            <a:off x="5814564" y="2571056"/>
            <a:ext cx="0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1">
            <a:extLst>
              <a:ext uri="{FF2B5EF4-FFF2-40B4-BE49-F238E27FC236}">
                <a16:creationId xmlns:a16="http://schemas.microsoft.com/office/drawing/2014/main" id="{2ACD5476-A603-E828-000B-031E7D0D8A44}"/>
              </a:ext>
            </a:extLst>
          </p:cNvPr>
          <p:cNvCxnSpPr/>
          <p:nvPr/>
        </p:nvCxnSpPr>
        <p:spPr>
          <a:xfrm flipH="1">
            <a:off x="5830090" y="3591962"/>
            <a:ext cx="1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3">
            <a:extLst>
              <a:ext uri="{FF2B5EF4-FFF2-40B4-BE49-F238E27FC236}">
                <a16:creationId xmlns:a16="http://schemas.microsoft.com/office/drawing/2014/main" id="{3751C1C4-1B01-0F66-61EA-2637F8CBBE81}"/>
              </a:ext>
            </a:extLst>
          </p:cNvPr>
          <p:cNvSpPr txBox="1"/>
          <p:nvPr/>
        </p:nvSpPr>
        <p:spPr>
          <a:xfrm>
            <a:off x="1384456" y="1885917"/>
            <a:ext cx="1172568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b="1" spc="150" dirty="0">
                <a:latin typeface="Segoe UI Light" panose="020B0502040204020203" pitchFamily="34" charset="0"/>
                <a:cs typeface="Segoe UI Light" panose="020B0502040204020203" pitchFamily="34" charset="0"/>
              </a:rPr>
              <a:t>SERVER DB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7F11178-9A5F-4ED1-2C9F-E927E8AADA4B}"/>
              </a:ext>
            </a:extLst>
          </p:cNvPr>
          <p:cNvSpPr/>
          <p:nvPr/>
        </p:nvSpPr>
        <p:spPr>
          <a:xfrm>
            <a:off x="5176818" y="2979448"/>
            <a:ext cx="1313019" cy="5204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 err="1">
                <a:solidFill>
                  <a:srgbClr val="1C819E"/>
                </a:solidFill>
              </a:rPr>
              <a:t>평문</a:t>
            </a:r>
            <a:r>
              <a:rPr lang="ko-KR" altLang="en-US" sz="1500" b="1" dirty="0">
                <a:solidFill>
                  <a:srgbClr val="1C819E"/>
                </a:solidFill>
              </a:rPr>
              <a:t> 삭제</a:t>
            </a:r>
            <a:endParaRPr lang="en-US" sz="1500" b="1" dirty="0">
              <a:solidFill>
                <a:srgbClr val="1C819E"/>
              </a:solidFill>
            </a:endParaRP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0107A0C9-3152-C543-5585-A5062640C879}"/>
              </a:ext>
            </a:extLst>
          </p:cNvPr>
          <p:cNvSpPr txBox="1"/>
          <p:nvPr/>
        </p:nvSpPr>
        <p:spPr>
          <a:xfrm>
            <a:off x="3231052" y="1770501"/>
            <a:ext cx="1005503" cy="67710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 </a:t>
            </a:r>
          </a:p>
          <a:p>
            <a:pPr algn="ctr"/>
            <a:r>
              <a:rPr lang="en-ID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LOGIN</a:t>
            </a:r>
          </a:p>
          <a:p>
            <a:pPr algn="ctr"/>
            <a:endParaRPr lang="en-US" sz="1400" b="1" spc="150" dirty="0">
              <a:solidFill>
                <a:srgbClr val="1C8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5AE83F3D-5B0D-6BC3-A662-5AB617EE5614}"/>
              </a:ext>
            </a:extLst>
          </p:cNvPr>
          <p:cNvSpPr/>
          <p:nvPr/>
        </p:nvSpPr>
        <p:spPr>
          <a:xfrm>
            <a:off x="5173033" y="1538459"/>
            <a:ext cx="1318333" cy="954246"/>
          </a:xfrm>
          <a:prstGeom prst="diamond">
            <a:avLst/>
          </a:prstGeom>
          <a:solidFill>
            <a:srgbClr val="FFB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43468D4D-24DB-340A-9C23-134D1AAA2314}"/>
              </a:ext>
            </a:extLst>
          </p:cNvPr>
          <p:cNvSpPr txBox="1"/>
          <p:nvPr/>
        </p:nvSpPr>
        <p:spPr>
          <a:xfrm>
            <a:off x="5315124" y="1770501"/>
            <a:ext cx="1005503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D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TEXT </a:t>
            </a:r>
            <a:r>
              <a:rPr lang="ko-KR" altLang="en-US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암호화</a:t>
            </a:r>
            <a:endParaRPr lang="en-US" sz="1500" b="1" spc="1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Diamond 78">
            <a:extLst>
              <a:ext uri="{FF2B5EF4-FFF2-40B4-BE49-F238E27FC236}">
                <a16:creationId xmlns:a16="http://schemas.microsoft.com/office/drawing/2014/main" id="{0E2FC076-F9D6-AC29-A119-E960F987977B}"/>
              </a:ext>
            </a:extLst>
          </p:cNvPr>
          <p:cNvSpPr/>
          <p:nvPr/>
        </p:nvSpPr>
        <p:spPr>
          <a:xfrm>
            <a:off x="5173033" y="3973517"/>
            <a:ext cx="1318333" cy="954246"/>
          </a:xfrm>
          <a:prstGeom prst="diamond">
            <a:avLst/>
          </a:prstGeom>
          <a:solidFill>
            <a:srgbClr val="FFBE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dirty="0"/>
          </a:p>
        </p:txBody>
      </p:sp>
      <p:cxnSp>
        <p:nvCxnSpPr>
          <p:cNvPr id="13" name="Straight Arrow Connector 57">
            <a:extLst>
              <a:ext uri="{FF2B5EF4-FFF2-40B4-BE49-F238E27FC236}">
                <a16:creationId xmlns:a16="http://schemas.microsoft.com/office/drawing/2014/main" id="{15A36425-97D6-C483-42F2-4F57D8D1F6DF}"/>
              </a:ext>
            </a:extLst>
          </p:cNvPr>
          <p:cNvCxnSpPr/>
          <p:nvPr/>
        </p:nvCxnSpPr>
        <p:spPr>
          <a:xfrm flipV="1">
            <a:off x="2652045" y="2000326"/>
            <a:ext cx="324736" cy="533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4">
            <a:extLst>
              <a:ext uri="{FF2B5EF4-FFF2-40B4-BE49-F238E27FC236}">
                <a16:creationId xmlns:a16="http://schemas.microsoft.com/office/drawing/2014/main" id="{C663AC99-BB3E-92F4-9B6D-9DFDC866061C}"/>
              </a:ext>
            </a:extLst>
          </p:cNvPr>
          <p:cNvCxnSpPr/>
          <p:nvPr/>
        </p:nvCxnSpPr>
        <p:spPr>
          <a:xfrm flipV="1">
            <a:off x="6483776" y="3981605"/>
            <a:ext cx="2880503" cy="178102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5">
            <a:extLst>
              <a:ext uri="{FF2B5EF4-FFF2-40B4-BE49-F238E27FC236}">
                <a16:creationId xmlns:a16="http://schemas.microsoft.com/office/drawing/2014/main" id="{A0921392-F966-A833-F949-A767EA92E658}"/>
              </a:ext>
            </a:extLst>
          </p:cNvPr>
          <p:cNvSpPr txBox="1"/>
          <p:nvPr/>
        </p:nvSpPr>
        <p:spPr>
          <a:xfrm>
            <a:off x="5401417" y="5513242"/>
            <a:ext cx="857345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spc="150" dirty="0">
                <a:solidFill>
                  <a:srgbClr val="1C8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암호화 데이터</a:t>
            </a:r>
            <a:endParaRPr lang="en-US" sz="1500" b="1" spc="150" dirty="0">
              <a:solidFill>
                <a:srgbClr val="1C8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angle 59">
            <a:extLst>
              <a:ext uri="{FF2B5EF4-FFF2-40B4-BE49-F238E27FC236}">
                <a16:creationId xmlns:a16="http://schemas.microsoft.com/office/drawing/2014/main" id="{26114D29-F822-4610-E596-AB8E476486C3}"/>
              </a:ext>
            </a:extLst>
          </p:cNvPr>
          <p:cNvSpPr/>
          <p:nvPr/>
        </p:nvSpPr>
        <p:spPr>
          <a:xfrm>
            <a:off x="9383925" y="3721367"/>
            <a:ext cx="1313019" cy="520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>
                <a:solidFill>
                  <a:srgbClr val="1C819E"/>
                </a:solidFill>
              </a:rPr>
              <a:t>디스크 저장</a:t>
            </a:r>
            <a:endParaRPr lang="en-US" sz="1500" b="1" dirty="0">
              <a:solidFill>
                <a:srgbClr val="1C819E"/>
              </a:solidFill>
            </a:endParaRPr>
          </a:p>
        </p:txBody>
      </p:sp>
      <p:sp>
        <p:nvSpPr>
          <p:cNvPr id="17" name="Rounded Rectangle 62">
            <a:extLst>
              <a:ext uri="{FF2B5EF4-FFF2-40B4-BE49-F238E27FC236}">
                <a16:creationId xmlns:a16="http://schemas.microsoft.com/office/drawing/2014/main" id="{DEF4BFB2-EAC4-3489-2FA2-3AA39B6B55A6}"/>
              </a:ext>
            </a:extLst>
          </p:cNvPr>
          <p:cNvSpPr/>
          <p:nvPr/>
        </p:nvSpPr>
        <p:spPr>
          <a:xfrm>
            <a:off x="9247603" y="5208989"/>
            <a:ext cx="1570722" cy="414015"/>
          </a:xfrm>
          <a:prstGeom prst="roundRect">
            <a:avLst>
              <a:gd name="adj" fmla="val 50000"/>
            </a:avLst>
          </a:prstGeom>
          <a:solidFill>
            <a:srgbClr val="1C819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dirty="0"/>
              <a:t>완료</a:t>
            </a:r>
            <a:endParaRPr lang="en-US" sz="1500" b="1" dirty="0"/>
          </a:p>
        </p:txBody>
      </p:sp>
      <p:cxnSp>
        <p:nvCxnSpPr>
          <p:cNvPr id="18" name="Straight Arrow Connector 57">
            <a:extLst>
              <a:ext uri="{FF2B5EF4-FFF2-40B4-BE49-F238E27FC236}">
                <a16:creationId xmlns:a16="http://schemas.microsoft.com/office/drawing/2014/main" id="{DB421FD1-0FCA-6036-3FEC-62ED27138716}"/>
              </a:ext>
            </a:extLst>
          </p:cNvPr>
          <p:cNvCxnSpPr/>
          <p:nvPr/>
        </p:nvCxnSpPr>
        <p:spPr>
          <a:xfrm flipV="1">
            <a:off x="4497313" y="2011837"/>
            <a:ext cx="436483" cy="374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41">
            <a:extLst>
              <a:ext uri="{FF2B5EF4-FFF2-40B4-BE49-F238E27FC236}">
                <a16:creationId xmlns:a16="http://schemas.microsoft.com/office/drawing/2014/main" id="{E56C6BF7-FE23-D94D-4FE9-12C4849A06C1}"/>
              </a:ext>
            </a:extLst>
          </p:cNvPr>
          <p:cNvCxnSpPr/>
          <p:nvPr/>
        </p:nvCxnSpPr>
        <p:spPr>
          <a:xfrm flipH="1">
            <a:off x="5814564" y="5040311"/>
            <a:ext cx="1" cy="3087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41">
            <a:extLst>
              <a:ext uri="{FF2B5EF4-FFF2-40B4-BE49-F238E27FC236}">
                <a16:creationId xmlns:a16="http://schemas.microsoft.com/office/drawing/2014/main" id="{D60E8858-D6B1-1004-F013-325CFC6366CD}"/>
              </a:ext>
            </a:extLst>
          </p:cNvPr>
          <p:cNvCxnSpPr/>
          <p:nvPr/>
        </p:nvCxnSpPr>
        <p:spPr>
          <a:xfrm flipH="1">
            <a:off x="10032964" y="4376614"/>
            <a:ext cx="7470" cy="65974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B7912B-0C47-C703-FF02-EAADF665D9D7}"/>
              </a:ext>
            </a:extLst>
          </p:cNvPr>
          <p:cNvSpPr txBox="1"/>
          <p:nvPr/>
        </p:nvSpPr>
        <p:spPr>
          <a:xfrm>
            <a:off x="1083972" y="3469830"/>
            <a:ext cx="3376624" cy="1631216"/>
          </a:xfrm>
          <a:prstGeom prst="rect">
            <a:avLst/>
          </a:prstGeom>
          <a:noFill/>
          <a:ln w="28575">
            <a:solidFill>
              <a:srgbClr val="3E8FAD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ko-KR" sz="2000" dirty="0"/>
              <a:t>Slack </a:t>
            </a:r>
            <a:r>
              <a:rPr lang="ko-KR" altLang="en-US" sz="2000" dirty="0"/>
              <a:t>공간 탐색</a:t>
            </a:r>
            <a:endParaRPr lang="en-US" altLang="ko-KR" sz="2000" dirty="0"/>
          </a:p>
          <a:p>
            <a:pPr marL="457200" indent="-457200">
              <a:buAutoNum type="arabicPeriod"/>
            </a:pPr>
            <a:endParaRPr lang="en-US" altLang="ko-KR" sz="2000" dirty="0"/>
          </a:p>
          <a:p>
            <a:pPr marL="457200" indent="-457200">
              <a:buAutoNum type="arabicPeriod"/>
            </a:pPr>
            <a:r>
              <a:rPr lang="ko-KR" altLang="en-US" sz="2000" dirty="0"/>
              <a:t>데이터의 저장</a:t>
            </a:r>
            <a:endParaRPr lang="en-US" altLang="ko-KR" sz="2000" dirty="0"/>
          </a:p>
          <a:p>
            <a:pPr marL="457200" indent="-457200">
              <a:buAutoNum type="arabicPeriod"/>
            </a:pPr>
            <a:endParaRPr lang="en-US" altLang="ko-KR" sz="2000" dirty="0"/>
          </a:p>
          <a:p>
            <a:pPr marL="457200" indent="-457200">
              <a:buAutoNum type="arabicPeriod"/>
            </a:pPr>
            <a:r>
              <a:rPr lang="en-US" altLang="ko-KR" sz="2000" dirty="0" smtClean="0"/>
              <a:t>Web</a:t>
            </a:r>
            <a:r>
              <a:rPr lang="ko-KR" altLang="en-US" sz="2000" dirty="0" smtClean="0"/>
              <a:t>에서 </a:t>
            </a:r>
            <a:r>
              <a:rPr lang="en-US" altLang="ko-KR" sz="2000" dirty="0" smtClean="0"/>
              <a:t>tool </a:t>
            </a:r>
            <a:r>
              <a:rPr lang="ko-KR" altLang="en-US" sz="2000" dirty="0" smtClean="0"/>
              <a:t>다운로드</a:t>
            </a:r>
            <a:endParaRPr lang="en-US" altLang="ko-KR" sz="2000" dirty="0"/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A55EA373-BFDD-D981-63B1-B23B62DC18F0}"/>
              </a:ext>
            </a:extLst>
          </p:cNvPr>
          <p:cNvSpPr txBox="1"/>
          <p:nvPr/>
        </p:nvSpPr>
        <p:spPr>
          <a:xfrm>
            <a:off x="5325653" y="4335224"/>
            <a:ext cx="1005503" cy="2308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500" b="1" spc="15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슬랙</a:t>
            </a:r>
            <a:r>
              <a:rPr lang="ko-KR" altLang="en-US" sz="1500" b="1" spc="1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탐지</a:t>
            </a:r>
            <a:endParaRPr lang="en-US" sz="1500" b="1" spc="1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4CBC55-4FCC-01DD-D4FD-214BE2BC1D0B}"/>
              </a:ext>
            </a:extLst>
          </p:cNvPr>
          <p:cNvSpPr txBox="1"/>
          <p:nvPr/>
        </p:nvSpPr>
        <p:spPr>
          <a:xfrm>
            <a:off x="5374488" y="651539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>
                <a:solidFill>
                  <a:schemeClr val="bg1"/>
                </a:solidFill>
              </a:rPr>
              <a:t>프로젝트 개요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2-1. Front-End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A6856-2677-F752-66EE-A666A5B68E5C}"/>
              </a:ext>
            </a:extLst>
          </p:cNvPr>
          <p:cNvSpPr txBox="1"/>
          <p:nvPr/>
        </p:nvSpPr>
        <p:spPr>
          <a:xfrm>
            <a:off x="5455441" y="6515398"/>
            <a:ext cx="128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Main Page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98102A1D-F5F7-D167-9186-D822EC11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23" y="1347728"/>
            <a:ext cx="10273553" cy="49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2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2-1. Front-End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A6856-2677-F752-66EE-A666A5B68E5C}"/>
              </a:ext>
            </a:extLst>
          </p:cNvPr>
          <p:cNvSpPr txBox="1"/>
          <p:nvPr/>
        </p:nvSpPr>
        <p:spPr>
          <a:xfrm>
            <a:off x="5107592" y="6515398"/>
            <a:ext cx="197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Information Page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3EB4995-C2F8-AE0D-1D2E-5A4AEB43A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6" y="2282015"/>
            <a:ext cx="5307435" cy="2846289"/>
          </a:xfrm>
          <a:prstGeom prst="rect">
            <a:avLst/>
          </a:prstGeom>
        </p:spPr>
      </p:pic>
      <p:pic>
        <p:nvPicPr>
          <p:cNvPr id="6" name="Picture 12" descr="https://s3.us-west-2.amazonaws.com/secure.notion-static.com/4fb12d77-f88a-4ffa-b663-5010809ad6bf/Untitled.png?X-Amz-Algorithm=AWS4-HMAC-SHA256&amp;X-Amz-Content-Sha256=UNSIGNED-PAYLOAD&amp;X-Amz-Credential=AKIAT73L2G45EIPT3X45%2F20221214%2Fus-west-2%2Fs3%2Faws4_request&amp;X-Amz-Date=20221214T154512Z&amp;X-Amz-Expires=86400&amp;X-Amz-Signature=633ce3f2fe90299ad116c514c47ddcfa0ef0bb984a841112738632e2d9167916&amp;X-Amz-SignedHeaders=host&amp;response-content-disposition=filename%3D%22Untitled.png%22&amp;x-id=GetObject">
            <a:extLst>
              <a:ext uri="{FF2B5EF4-FFF2-40B4-BE49-F238E27FC236}">
                <a16:creationId xmlns:a16="http://schemas.microsoft.com/office/drawing/2014/main" id="{FD93955E-8EC9-D74B-57D7-36938C88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00" y="2882981"/>
            <a:ext cx="1753810" cy="17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4" y="2282015"/>
            <a:ext cx="5735329" cy="2846289"/>
          </a:xfrm>
          <a:prstGeom prst="rect">
            <a:avLst/>
          </a:prstGeom>
        </p:spPr>
      </p:pic>
      <p:pic>
        <p:nvPicPr>
          <p:cNvPr id="8" name="Picture 16" descr="https://s3.us-west-2.amazonaws.com/secure.notion-static.com/acccfb09-1a90-4602-8b22-588a717b502f/Untitled.png?X-Amz-Algorithm=AWS4-HMAC-SHA256&amp;X-Amz-Content-Sha256=UNSIGNED-PAYLOAD&amp;X-Amz-Credential=AKIAT73L2G45EIPT3X45%2F20221214%2Fus-west-2%2Fs3%2Faws4_request&amp;X-Amz-Date=20221214T173712Z&amp;X-Amz-Expires=86400&amp;X-Amz-Signature=e59344541d5b25ec52da27777a8e619b34ca452af392d9e79955dec8c275b24a&amp;X-Amz-SignedHeaders=host&amp;response-content-disposition=filename%3D%22Untitled.png%22&amp;x-id=GetObj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23" y="2947046"/>
            <a:ext cx="1194191" cy="149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86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2-1. Front-End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A6856-2677-F752-66EE-A666A5B68E5C}"/>
              </a:ext>
            </a:extLst>
          </p:cNvPr>
          <p:cNvSpPr txBox="1"/>
          <p:nvPr/>
        </p:nvSpPr>
        <p:spPr>
          <a:xfrm>
            <a:off x="5182136" y="651539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Download Page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31" y="1631671"/>
            <a:ext cx="8009720" cy="400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DF8306-7C91-14CB-8BAB-9F927E54ABFA}"/>
              </a:ext>
            </a:extLst>
          </p:cNvPr>
          <p:cNvSpPr txBox="1"/>
          <p:nvPr/>
        </p:nvSpPr>
        <p:spPr>
          <a:xfrm>
            <a:off x="820252" y="187039"/>
            <a:ext cx="9295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</a:rPr>
              <a:t>2-1. Front-End</a:t>
            </a:r>
            <a:endParaRPr lang="en-US" altLang="ko-KR" sz="3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3A6856-2677-F752-66EE-A666A5B68E5C}"/>
              </a:ext>
            </a:extLst>
          </p:cNvPr>
          <p:cNvSpPr txBox="1"/>
          <p:nvPr/>
        </p:nvSpPr>
        <p:spPr>
          <a:xfrm>
            <a:off x="5585294" y="651539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Contact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04F713-A9F7-2F15-8902-05E8CBC8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557" y="1475785"/>
            <a:ext cx="9792886" cy="47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87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Pretendard Medium"/>
        <a:ea typeface="Pretendard Medium"/>
        <a:cs typeface=""/>
      </a:majorFont>
      <a:minorFont>
        <a:latin typeface="Pretendard Medium"/>
        <a:ea typeface="Pretendard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505</Words>
  <Application>Microsoft Office PowerPoint</Application>
  <PresentationFormat>와이드스크린</PresentationFormat>
  <Paragraphs>154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0" baseType="lpstr">
      <vt:lpstr>Pretendard Medium</vt:lpstr>
      <vt:lpstr>Arial</vt:lpstr>
      <vt:lpstr>굴림</vt:lpstr>
      <vt:lpstr>Algerian</vt:lpstr>
      <vt:lpstr>Segoe UI Light</vt:lpstr>
      <vt:lpstr>Baskerville Old Face</vt:lpstr>
      <vt:lpstr>Calibri</vt:lpstr>
      <vt:lpstr>HY헤드라인M</vt:lpstr>
      <vt:lpstr>맑은 고딕</vt:lpstr>
      <vt:lpstr>Office 테마</vt:lpstr>
      <vt:lpstr>슬랙 공간 데이터 저장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슬랙 공간 탐지  (Slack Space Detection)</dc:title>
  <dc:creator>Roy Santos</dc:creator>
  <cp:lastModifiedBy>admin</cp:lastModifiedBy>
  <cp:revision>76</cp:revision>
  <dcterms:created xsi:type="dcterms:W3CDTF">2022-10-05T05:28:54Z</dcterms:created>
  <dcterms:modified xsi:type="dcterms:W3CDTF">2022-12-14T22:48:14Z</dcterms:modified>
</cp:coreProperties>
</file>