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64" r:id="rId3"/>
    <p:sldId id="265" r:id="rId4"/>
    <p:sldId id="266" r:id="rId5"/>
    <p:sldId id="272" r:id="rId6"/>
    <p:sldId id="267" r:id="rId7"/>
    <p:sldId id="282" r:id="rId8"/>
    <p:sldId id="269" r:id="rId9"/>
    <p:sldId id="273" r:id="rId10"/>
    <p:sldId id="278" r:id="rId11"/>
    <p:sldId id="274" r:id="rId12"/>
    <p:sldId id="275" r:id="rId13"/>
    <p:sldId id="276" r:id="rId14"/>
    <p:sldId id="277" r:id="rId15"/>
    <p:sldId id="283" r:id="rId16"/>
    <p:sldId id="281" r:id="rId17"/>
    <p:sldId id="279" r:id="rId18"/>
    <p:sldId id="268" r:id="rId19"/>
    <p:sldId id="270" r:id="rId20"/>
    <p:sldId id="271" r:id="rId21"/>
    <p:sldId id="280" r:id="rId2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DFF"/>
    <a:srgbClr val="303962"/>
    <a:srgbClr val="FFFFFF"/>
    <a:srgbClr val="63AFDB"/>
    <a:srgbClr val="EDE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04" autoAdjust="0"/>
    <p:restoredTop sz="80680" autoAdjust="0"/>
  </p:normalViewPr>
  <p:slideViewPr>
    <p:cSldViewPr snapToGrid="0">
      <p:cViewPr varScale="1">
        <p:scale>
          <a:sx n="90" d="100"/>
          <a:sy n="90" d="100"/>
        </p:scale>
        <p:origin x="14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B2021-E75A-474A-AE99-5A78BC0C0A08}" type="datetimeFigureOut">
              <a:rPr lang="ko-KR" altLang="en-US" smtClean="0"/>
              <a:t>2023-12-20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80CA-FB11-45ED-A387-8844AA90BA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97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안녕하세요</a:t>
            </a:r>
            <a:r>
              <a:rPr lang="en-US" altLang="ko-KR" dirty="0"/>
              <a:t>, </a:t>
            </a:r>
            <a:r>
              <a:rPr lang="ko-KR" altLang="en-US" dirty="0"/>
              <a:t>저희는 악성 앱 분석을 통한 보고서 제작 프로젝트를 진행했습니다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2478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Adb</a:t>
            </a:r>
            <a:r>
              <a:rPr lang="ko-KR" altLang="en-US" dirty="0"/>
              <a:t>를 통해 설치 여부는 확인할 수 있지만</a:t>
            </a:r>
            <a:r>
              <a:rPr lang="en-US" altLang="ko-KR" dirty="0"/>
              <a:t>, </a:t>
            </a:r>
            <a:r>
              <a:rPr lang="ko-KR" altLang="en-US" dirty="0"/>
              <a:t>아이콘이 숨겨져 있는 것을 볼 수 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7134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악성 앱들은 피해자의 개인정보를 수집합니다</a:t>
            </a:r>
            <a:r>
              <a:rPr lang="en-US" altLang="ko-KR" dirty="0"/>
              <a:t>. </a:t>
            </a:r>
            <a:r>
              <a:rPr lang="ko-KR" altLang="en-US" dirty="0"/>
              <a:t>사용자가 입력하는 데이터를 로그 파일로 저장하거나 특정 서버로 직접 전송합니다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4920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이러한 앱들은 받거나 보낸 문자를 특정 위치에 기록하고</a:t>
            </a:r>
            <a:r>
              <a:rPr lang="en-US" altLang="ko-KR" dirty="0"/>
              <a:t>, </a:t>
            </a:r>
            <a:r>
              <a:rPr lang="ko-KR" altLang="en-US" dirty="0"/>
              <a:t>이를 </a:t>
            </a:r>
            <a:r>
              <a:rPr lang="en-US" altLang="ko-KR" dirty="0"/>
              <a:t>txt </a:t>
            </a:r>
            <a:r>
              <a:rPr lang="ko-KR" altLang="en-US" dirty="0"/>
              <a:t>파일로 저장하거나 통신을 통해 공격자에게 전송합니다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1242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또한</a:t>
            </a:r>
            <a:r>
              <a:rPr lang="en-US" altLang="ko-KR" dirty="0"/>
              <a:t>, </a:t>
            </a:r>
            <a:r>
              <a:rPr lang="ko-KR" altLang="en-US" dirty="0"/>
              <a:t>전화 통화나 일상 대화를 녹음하는 기능도 포함되어 있습니다</a:t>
            </a:r>
            <a:r>
              <a:rPr lang="en-US" altLang="ko-KR" dirty="0"/>
              <a:t>. </a:t>
            </a:r>
            <a:r>
              <a:rPr lang="ko-KR" altLang="en-US" dirty="0"/>
              <a:t>이는 </a:t>
            </a:r>
            <a:r>
              <a:rPr lang="en-US" altLang="ko-KR" dirty="0" err="1"/>
              <a:t>AudioManager</a:t>
            </a:r>
            <a:r>
              <a:rPr lang="ko-KR" altLang="en-US" dirty="0"/>
              <a:t>과 </a:t>
            </a:r>
            <a:r>
              <a:rPr lang="en-US" altLang="ko-KR" dirty="0" err="1"/>
              <a:t>MediaRecorder</a:t>
            </a:r>
            <a:r>
              <a:rPr lang="ko-KR" altLang="en-US" dirty="0"/>
              <a:t>를 이용하여 구현됩니다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7750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Webview</a:t>
            </a:r>
            <a:r>
              <a:rPr lang="ko-KR" altLang="en-US" dirty="0"/>
              <a:t>를 통한 피싱 사이트 접속 유도 기능도 발견되었습니다</a:t>
            </a:r>
            <a:r>
              <a:rPr lang="en-US" altLang="ko-KR" dirty="0"/>
              <a:t>. </a:t>
            </a:r>
            <a:r>
              <a:rPr lang="ko-KR" altLang="en-US" dirty="0"/>
              <a:t>이러한 사이트들은 추가 앱 설치를 요구하거나 개인정보를 수집하는 역할을 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8364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Webview</a:t>
            </a:r>
            <a:r>
              <a:rPr lang="ko-KR" altLang="en-US" dirty="0"/>
              <a:t>를 통한 피싱 사이트 접속 유도 기능도 발견되었습니다</a:t>
            </a:r>
            <a:r>
              <a:rPr lang="en-US" altLang="ko-KR" dirty="0"/>
              <a:t>. </a:t>
            </a:r>
            <a:r>
              <a:rPr lang="ko-KR" altLang="en-US" dirty="0"/>
              <a:t>이러한 사이트들은 추가 앱 설치를 요구하거나 개인정보를 수집하는 역할을 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7180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저희는 </a:t>
            </a:r>
            <a:r>
              <a:rPr lang="en-US" altLang="ko-KR" dirty="0" err="1"/>
              <a:t>Smali</a:t>
            </a:r>
            <a:r>
              <a:rPr lang="en-US" altLang="ko-KR" dirty="0"/>
              <a:t> </a:t>
            </a:r>
            <a:r>
              <a:rPr lang="ko-KR" altLang="en-US" dirty="0"/>
              <a:t>코드 패치를 통해 </a:t>
            </a:r>
            <a:r>
              <a:rPr lang="en-US" altLang="ko-KR" dirty="0"/>
              <a:t>C2 </a:t>
            </a:r>
            <a:r>
              <a:rPr lang="ko-KR" altLang="en-US" dirty="0"/>
              <a:t>서버로의 데이터 전송을 추적하고 이를 분석했습니다</a:t>
            </a:r>
            <a:r>
              <a:rPr lang="en-US" altLang="ko-KR" dirty="0"/>
              <a:t>. </a:t>
            </a:r>
            <a:r>
              <a:rPr lang="ko-KR" altLang="en-US" dirty="0"/>
              <a:t>이를 통해 어떤 데이터가 전송되는지 확인할 수 있었습니다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2088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또한 </a:t>
            </a:r>
            <a:r>
              <a:rPr lang="en-US" altLang="ko-KR" dirty="0"/>
              <a:t>Frida</a:t>
            </a:r>
            <a:r>
              <a:rPr lang="ko-KR" altLang="en-US" dirty="0"/>
              <a:t>를 사용한 </a:t>
            </a:r>
            <a:r>
              <a:rPr lang="ko-KR" altLang="en-US" dirty="0" err="1"/>
              <a:t>후킹을</a:t>
            </a:r>
            <a:r>
              <a:rPr lang="ko-KR" altLang="en-US" dirty="0"/>
              <a:t> 통해 애플리케이션이 실행될 때 특정 파일이 생성되는 것을 확인했습니다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6471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이러한 분석 결과를 바탕으로</a:t>
            </a:r>
            <a:r>
              <a:rPr lang="en-US" altLang="ko-KR" dirty="0"/>
              <a:t>, </a:t>
            </a:r>
            <a:r>
              <a:rPr lang="ko-KR" altLang="en-US" dirty="0" err="1"/>
              <a:t>악성앱을</a:t>
            </a:r>
            <a:r>
              <a:rPr lang="ko-KR" altLang="en-US" dirty="0"/>
              <a:t> 개인정보 탈취용과 </a:t>
            </a:r>
            <a:r>
              <a:rPr lang="en-US" altLang="ko-KR" dirty="0" err="1"/>
              <a:t>Webview</a:t>
            </a:r>
            <a:r>
              <a:rPr lang="ko-KR" altLang="en-US" dirty="0"/>
              <a:t>를 통한 악성 웹사이트 접속 유도용으로 분류했습니다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9225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분석 했던 결과를 바탕을 저희만의 분석 보고서를 작성 해보았습니다</a:t>
            </a:r>
            <a:r>
              <a:rPr lang="en-US" altLang="ko-KR" dirty="0"/>
              <a:t>. </a:t>
            </a:r>
            <a:r>
              <a:rPr lang="ko-KR" altLang="en-US" dirty="0"/>
              <a:t>기존 기업들의 분석 보고서와 공통점은 악성 앱의 정석 분석과 동적 분석 과정을 거쳤다는 점과 </a:t>
            </a:r>
            <a:r>
              <a:rPr lang="en-US" altLang="ko-KR" dirty="0"/>
              <a:t>Android</a:t>
            </a:r>
            <a:r>
              <a:rPr lang="ko-KR" altLang="en-US" dirty="0"/>
              <a:t>를 대상으로 하는 악성 앱을 대상으로 하였습니다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차이점은 직접 웹 서버를 구축하고 코드 패치를 통해 어떤 데이터를 주고 받는지 확인 하였다는 점 입니다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7509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"</a:t>
            </a:r>
            <a:r>
              <a:rPr lang="ko-KR" altLang="en-US" dirty="0"/>
              <a:t>본 발표는 서론</a:t>
            </a:r>
            <a:r>
              <a:rPr lang="en-US" altLang="ko-KR" dirty="0"/>
              <a:t>, </a:t>
            </a:r>
            <a:r>
              <a:rPr lang="ko-KR" altLang="en-US" dirty="0"/>
              <a:t>분석 결과</a:t>
            </a:r>
            <a:r>
              <a:rPr lang="en-US" altLang="ko-KR" dirty="0"/>
              <a:t>, </a:t>
            </a:r>
            <a:r>
              <a:rPr lang="ko-KR" altLang="en-US" dirty="0"/>
              <a:t>그리고 최종 결과물 순으로 진행됩니다</a:t>
            </a:r>
            <a:r>
              <a:rPr lang="en-US" altLang="ko-KR" dirty="0"/>
              <a:t>."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5181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프로젝트의 결과물로 </a:t>
            </a:r>
            <a:r>
              <a:rPr lang="ko-KR" altLang="en-US" dirty="0" err="1"/>
              <a:t>악성앱</a:t>
            </a:r>
            <a:r>
              <a:rPr lang="ko-KR" altLang="en-US" dirty="0"/>
              <a:t> 분석 </a:t>
            </a:r>
            <a:r>
              <a:rPr lang="ko-KR" altLang="en-US" dirty="0" err="1"/>
              <a:t>보고서외에</a:t>
            </a:r>
            <a:r>
              <a:rPr lang="ko-KR" altLang="en-US" dirty="0"/>
              <a:t> 분석한 내용을 바탕으로 쓴 논문으로 융합보안학회에서 우수 논문 상을 탔습니다</a:t>
            </a:r>
            <a:r>
              <a:rPr lang="en-US" altLang="ko-KR" dirty="0"/>
              <a:t>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9842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이렇게 프로젝트를 잘 마무리 할 수 있었습니다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529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"</a:t>
            </a:r>
            <a:r>
              <a:rPr lang="ko-KR" altLang="en-US" dirty="0"/>
              <a:t>먼저 저희 프로젝트 팀을 소개하겠습니다</a:t>
            </a:r>
            <a:r>
              <a:rPr lang="en-US" altLang="ko-KR" dirty="0"/>
              <a:t>. </a:t>
            </a:r>
            <a:r>
              <a:rPr lang="ko-KR" altLang="en-US" dirty="0"/>
              <a:t>팀은 두 부문</a:t>
            </a:r>
            <a:r>
              <a:rPr lang="en-US" altLang="ko-KR" dirty="0"/>
              <a:t>, </a:t>
            </a:r>
            <a:r>
              <a:rPr lang="ko-KR" altLang="en-US" dirty="0"/>
              <a:t>즉 분석팀과 보고서 작성팀으로 구성되었습니다</a:t>
            </a:r>
            <a:r>
              <a:rPr lang="en-US" altLang="ko-KR" dirty="0"/>
              <a:t>. </a:t>
            </a:r>
            <a:r>
              <a:rPr lang="ko-KR" altLang="en-US" dirty="0"/>
              <a:t>분석팀은 악성 애플리케이션의 분석과 결과 도출을 담당했고</a:t>
            </a:r>
            <a:r>
              <a:rPr lang="en-US" altLang="ko-KR" dirty="0"/>
              <a:t>, </a:t>
            </a:r>
            <a:r>
              <a:rPr lang="ko-KR" altLang="en-US" dirty="0"/>
              <a:t>보고서 팀은 이러한 분석 결과를 기반으로 보고서를 작성했습니다</a:t>
            </a:r>
            <a:r>
              <a:rPr lang="en-US" altLang="ko-KR" dirty="0"/>
              <a:t>."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0191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"</a:t>
            </a:r>
            <a:r>
              <a:rPr lang="ko-KR" altLang="en-US" dirty="0"/>
              <a:t>악성 앱에 의한 피해는 지속적으로 발생하고 있습니다</a:t>
            </a:r>
            <a:r>
              <a:rPr lang="en-US" altLang="ko-KR" dirty="0"/>
              <a:t>."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8667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"</a:t>
            </a:r>
            <a:r>
              <a:rPr lang="ko-KR" altLang="en-US" dirty="0"/>
              <a:t>특히</a:t>
            </a:r>
            <a:r>
              <a:rPr lang="en-US" altLang="ko-KR" dirty="0"/>
              <a:t>, Android </a:t>
            </a:r>
            <a:r>
              <a:rPr lang="ko-KR" altLang="en-US" dirty="0"/>
              <a:t>시스템은 오픈 소스 특성상 상대적으로 취약합니다</a:t>
            </a:r>
            <a:r>
              <a:rPr lang="en-US" altLang="ko-KR" dirty="0"/>
              <a:t>. </a:t>
            </a:r>
            <a:r>
              <a:rPr lang="ko-KR" altLang="en-US" dirty="0"/>
              <a:t>이에 따라 저희 팀은 </a:t>
            </a:r>
            <a:r>
              <a:rPr lang="en-US" altLang="ko-KR" dirty="0"/>
              <a:t>Android </a:t>
            </a:r>
            <a:r>
              <a:rPr lang="ko-KR" altLang="en-US" dirty="0"/>
              <a:t>애플리케이션을 중심으로 분석을 진행했습니다</a:t>
            </a:r>
            <a:r>
              <a:rPr lang="en-US" altLang="ko-KR" dirty="0"/>
              <a:t>."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3281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"</a:t>
            </a:r>
            <a:r>
              <a:rPr lang="ko-KR" altLang="en-US" dirty="0"/>
              <a:t>분석 대상은 다음과 같은 </a:t>
            </a:r>
            <a:r>
              <a:rPr lang="en-US" altLang="ko-KR" dirty="0"/>
              <a:t>5</a:t>
            </a:r>
            <a:r>
              <a:rPr lang="ko-KR" altLang="en-US" dirty="0"/>
              <a:t>개의 악성 앱입니다</a:t>
            </a:r>
            <a:r>
              <a:rPr lang="en-US" altLang="ko-KR" dirty="0"/>
              <a:t>. </a:t>
            </a:r>
            <a:r>
              <a:rPr lang="ko-KR" altLang="en-US" dirty="0"/>
              <a:t>이들은 기존 애플리케이션의 변형이거나 새로운 형태의 악성 앱들입니다</a:t>
            </a:r>
            <a:r>
              <a:rPr lang="en-US" altLang="ko-KR" dirty="0"/>
              <a:t>. </a:t>
            </a:r>
            <a:r>
              <a:rPr lang="ko-KR" altLang="en-US" dirty="0"/>
              <a:t>이러한 앱들을 선택한 이유는 악성 앱이 어떻게 일상 생활에 침투할 수 있는지 보여주기 </a:t>
            </a:r>
            <a:r>
              <a:rPr lang="ko-KR" altLang="en-US" dirty="0" err="1"/>
              <a:t>위함입니다</a:t>
            </a:r>
            <a:r>
              <a:rPr lang="en-US" altLang="ko-KR" dirty="0"/>
              <a:t>."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6254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"</a:t>
            </a:r>
            <a:r>
              <a:rPr lang="ko-KR" altLang="en-US" dirty="0"/>
              <a:t>분석 과정은 먼저 기존 분석 보고서를 통해 방법을 학습하고</a:t>
            </a:r>
            <a:r>
              <a:rPr lang="en-US" altLang="ko-KR" dirty="0"/>
              <a:t>, </a:t>
            </a:r>
            <a:r>
              <a:rPr lang="ko-KR" altLang="en-US" dirty="0"/>
              <a:t>이를 바탕으로 악성 앱을 분석하고 보고서를 작성했습니다</a:t>
            </a:r>
            <a:r>
              <a:rPr lang="en-US" altLang="ko-KR" dirty="0"/>
              <a:t>."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7443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"</a:t>
            </a:r>
            <a:r>
              <a:rPr lang="ko-KR" altLang="en-US" dirty="0"/>
              <a:t>분석 결과</a:t>
            </a:r>
            <a:r>
              <a:rPr lang="en-US" altLang="ko-KR" dirty="0"/>
              <a:t>, </a:t>
            </a:r>
            <a:r>
              <a:rPr lang="ko-KR" altLang="en-US" dirty="0"/>
              <a:t>여러 악성 앱에서 특정 기능들을 발견했습니다</a:t>
            </a:r>
            <a:r>
              <a:rPr lang="en-US" altLang="ko-KR" dirty="0"/>
              <a:t>. </a:t>
            </a:r>
            <a:r>
              <a:rPr lang="ko-KR" altLang="en-US" dirty="0"/>
              <a:t>예를 들어</a:t>
            </a:r>
            <a:r>
              <a:rPr lang="en-US" altLang="ko-KR" dirty="0"/>
              <a:t>, </a:t>
            </a:r>
            <a:r>
              <a:rPr lang="ko-KR" altLang="en-US" dirty="0"/>
              <a:t>앱들은 </a:t>
            </a:r>
            <a:r>
              <a:rPr lang="en-US" altLang="ko-KR" dirty="0"/>
              <a:t>SMS </a:t>
            </a:r>
            <a:r>
              <a:rPr lang="ko-KR" altLang="en-US" dirty="0"/>
              <a:t>메시지 전송 및 읽기</a:t>
            </a:r>
            <a:r>
              <a:rPr lang="en-US" altLang="ko-KR" dirty="0"/>
              <a:t>, </a:t>
            </a:r>
            <a:r>
              <a:rPr lang="ko-KR" altLang="en-US" dirty="0"/>
              <a:t>카메라 접근</a:t>
            </a:r>
            <a:r>
              <a:rPr lang="en-US" altLang="ko-KR" dirty="0"/>
              <a:t>, </a:t>
            </a:r>
            <a:r>
              <a:rPr lang="ko-KR" altLang="en-US" dirty="0"/>
              <a:t>부팅 시 작동</a:t>
            </a:r>
            <a:r>
              <a:rPr lang="en-US" altLang="ko-KR" dirty="0"/>
              <a:t>, </a:t>
            </a:r>
            <a:r>
              <a:rPr lang="ko-KR" altLang="en-US" dirty="0"/>
              <a:t>앱 설치 권한 요청 등 다양한 권한을 요청합니다</a:t>
            </a:r>
            <a:r>
              <a:rPr lang="en-US" altLang="ko-KR" dirty="0"/>
              <a:t>."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9307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"</a:t>
            </a:r>
            <a:r>
              <a:rPr lang="ko-KR" altLang="en-US" dirty="0"/>
              <a:t>또한</a:t>
            </a:r>
            <a:r>
              <a:rPr lang="en-US" altLang="ko-KR" dirty="0"/>
              <a:t>, </a:t>
            </a:r>
            <a:r>
              <a:rPr lang="ko-KR" altLang="en-US" dirty="0"/>
              <a:t>앱 아이콘을 숨기는 기능도 발견했습니다</a:t>
            </a:r>
            <a:r>
              <a:rPr lang="en-US" altLang="ko-KR" dirty="0"/>
              <a:t>. </a:t>
            </a:r>
            <a:r>
              <a:rPr lang="ko-KR" altLang="en-US" dirty="0"/>
              <a:t>이 기능을 통해 피해자들이 해당 앱을 쉽게 삭제하지 못하도록 합니다</a:t>
            </a:r>
            <a:r>
              <a:rPr lang="en-US" altLang="ko-KR" dirty="0"/>
              <a:t>. </a:t>
            </a:r>
            <a:r>
              <a:rPr lang="en-US" altLang="ko-KR" dirty="0" err="1"/>
              <a:t>GetComponetEnabledSetting</a:t>
            </a:r>
            <a:r>
              <a:rPr lang="en-US" altLang="ko-KR" dirty="0"/>
              <a:t> </a:t>
            </a:r>
            <a:r>
              <a:rPr lang="ko-KR" altLang="en-US" dirty="0"/>
              <a:t>함수를 통해 앱 아이콘을 은닉 시킵니다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80CA-FB11-45ED-A387-8844AA90BAAD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9122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A69DAD-5C14-4654-A135-9B48BE6BA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CF01CFB-85C0-456A-A244-DBAF6147A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1A2B21F-C608-494B-B8CA-43BB34068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DC02F-2307-4251-9F74-01AE2B38C8F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477AD0F-323C-4C38-8D9E-3B0120224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4913EE4-0842-4626-89EE-BB13EB495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18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9C523B0-D59A-430E-8F78-2100B2EB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EB3265F-DB73-409A-B806-EFA182E0A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6BDB938-A99C-4530-9F63-83F20FD5E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C182E-FAC8-4273-A247-8E91016BC05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0594669-1AFD-4B5E-83C3-9D605CAD7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75C9195-C62C-403D-97BF-A4B5283F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95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7726CB4-EA8F-4885-948A-95BD21548A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55DB56A-D0F9-4A93-B5D5-C3A3DB1AF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12C5574-81E8-4B9E-915C-C7E65C41C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E4BD4-35DE-4DC3-8A4B-4BB2634D49F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0BA80FF-8CCC-46B2-B6F3-16CE7BA18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6C974DE-645C-4300-9C85-F3DE935BB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4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17E846-C738-4BA1-B2FD-C78F23F4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8EA22F-99B0-40E2-94D0-B0A2AF2C8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44D939A-8926-4A34-BEB0-730F64FE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1F15837-8B0E-4E6F-ABFA-BDD7B337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93" y="6356350"/>
            <a:ext cx="438509" cy="365125"/>
          </a:xfrm>
        </p:spPr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CIT">
            <a:extLst>
              <a:ext uri="{FF2B5EF4-FFF2-40B4-BE49-F238E27FC236}">
                <a16:creationId xmlns:a16="http://schemas.microsoft.com/office/drawing/2014/main" id="{E147AEAB-7D9C-66E7-DC4B-CAEA71F2B2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765" y="440116"/>
            <a:ext cx="1186070" cy="48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02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522E89-783F-48C7-B6A7-3070156C8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F4FD7B7-AEE2-4230-9B48-4ECAFBEF1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FA5714-24E5-4074-A913-CF36F807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0B56C-6898-4CBA-87B7-5BD8D1E74D5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03387CF-E5EC-4A96-913D-4A0F6EB67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F6F0FA5-7C50-44EB-B365-B1EF0E251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598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5173AF-B618-458A-A8D2-F41D1A417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15B4A3-310B-4FEA-A538-A9ACE3F00C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EF623DE-AE8B-4F69-8E6D-B238E090E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6F5B526-E795-431B-9D0D-480BC57F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DDD29-751C-49C4-9788-7A750A0931F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7D2B414-0A90-4D77-B35B-C21BD78F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9F6A81F-CB8F-43B7-BEED-B9C091B8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00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D1DA26-9529-4C72-800D-72AB2284C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8C71C0E-E495-4FAC-8055-302A60538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7455AF8-EF4F-4FD0-BF73-8E8B3952C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5917332-6822-4F3F-A5BF-CA8C5ACEA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8D31EC6E-040C-4D03-8666-810ED924A2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5F591A2-BAE0-494B-A28B-BB471A50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A57E2-5FAC-4D27-AEC4-610B06BFC5E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1971F0B-F3AD-402F-8D9F-5A2459F20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DB657C2-4C96-4B10-BC81-A4F75AF8E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6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14A1CE-659F-449B-B7AF-B4041539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91ED0CF-1EB0-4882-B176-ACE92F50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0A1CD-F19C-447B-B667-43162D5B2A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FC294D6-385E-4CBC-BB19-2B7349BB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46B8BA3-0794-4D0A-9056-B5A1B6B8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4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9A755EA-2C81-4CCF-ADBC-F4E44E910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C4ACA-2EB3-44CE-A8B6-4A96572F934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9B80ADA-0D2D-4DC8-87D8-08233C049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3C35BBF-2142-4E83-AAD3-C9FB36459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FB08D80-AA5A-42DB-8A8E-8D43E5363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9AFC2EE-FF76-4959-8937-B5278867E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8A286ED-F522-4452-8A24-9B54FB38C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1C062AB-9D65-4FF9-B33F-58A8589D7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5718E-E593-428B-A57F-00B4899BD03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2F3CCCD-F340-49B5-979C-96FFF6662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4568771-1760-4019-8554-75C4A5D9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7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6FDBD3-EBA7-45C4-959E-E3AEDEBA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099AFCE-5D5A-439C-9416-F2F63B3579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7F96B8F-347B-4C10-9BB1-3F72849C8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785F018-CFA3-47CD-B075-A6F56744B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4B308-6BB5-454A-AFB2-E3A01AE4359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E0A465C-5C8E-4D61-8092-B07C41C97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AEAC55D-46B0-4FC4-9A03-456F1A10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5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8057B37-C6A9-4B89-A4E4-C3EDBC4EF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AB9D761-6620-4521-8B0B-EF77E5FFA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B532ECD-A3C9-4E91-A111-FF0F67A14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D45E1-A028-45AE-BED9-3F1B85311F8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2023-12-20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D9BCB2A-B63B-4BD5-92EA-89C95F500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29A1E18-5A40-4EB3-BB34-8EB2FAA25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4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이등변 삼각형 15">
            <a:extLst>
              <a:ext uri="{FF2B5EF4-FFF2-40B4-BE49-F238E27FC236}">
                <a16:creationId xmlns:a16="http://schemas.microsoft.com/office/drawing/2014/main" id="{D6349004-5D36-1743-2949-23D3AFA15134}"/>
              </a:ext>
            </a:extLst>
          </p:cNvPr>
          <p:cNvSpPr/>
          <p:nvPr/>
        </p:nvSpPr>
        <p:spPr>
          <a:xfrm>
            <a:off x="9584267" y="3788681"/>
            <a:ext cx="2607733" cy="3069319"/>
          </a:xfrm>
          <a:prstGeom prst="triangle">
            <a:avLst>
              <a:gd name="adj" fmla="val 10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4DD5531A-6B06-ED02-FE9B-38B0D069E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266" y="4104140"/>
            <a:ext cx="2438400" cy="2438400"/>
          </a:xfrm>
          <a:prstGeom prst="rect">
            <a:avLst/>
          </a:prstGeom>
        </p:spPr>
      </p:pic>
      <p:grpSp>
        <p:nvGrpSpPr>
          <p:cNvPr id="34" name="그룹 33">
            <a:extLst>
              <a:ext uri="{FF2B5EF4-FFF2-40B4-BE49-F238E27FC236}">
                <a16:creationId xmlns:a16="http://schemas.microsoft.com/office/drawing/2014/main" id="{48DBCB5E-F447-9452-A495-EFFFFB83FBD1}"/>
              </a:ext>
            </a:extLst>
          </p:cNvPr>
          <p:cNvGrpSpPr/>
          <p:nvPr/>
        </p:nvGrpSpPr>
        <p:grpSpPr>
          <a:xfrm>
            <a:off x="4616873" y="2705725"/>
            <a:ext cx="4006132" cy="1446550"/>
            <a:chOff x="4932679" y="2705725"/>
            <a:chExt cx="2958254" cy="1446550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CB48DDFC-C34A-12CD-A9E7-16ECFCB12517}"/>
                </a:ext>
              </a:extLst>
            </p:cNvPr>
            <p:cNvSpPr/>
            <p:nvPr/>
          </p:nvSpPr>
          <p:spPr>
            <a:xfrm>
              <a:off x="4996179" y="2705725"/>
              <a:ext cx="1737901" cy="723275"/>
            </a:xfrm>
            <a:prstGeom prst="rect">
              <a:avLst/>
            </a:prstGeom>
            <a:solidFill>
              <a:srgbClr val="63AFD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6049CCB-0E46-6F19-12CE-606B59ED7A40}"/>
                </a:ext>
              </a:extLst>
            </p:cNvPr>
            <p:cNvSpPr txBox="1"/>
            <p:nvPr/>
          </p:nvSpPr>
          <p:spPr>
            <a:xfrm>
              <a:off x="4932679" y="2705725"/>
              <a:ext cx="295825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4400" dirty="0"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악성 앱</a:t>
              </a:r>
              <a:endParaRPr lang="en-US" altLang="ko-KR" sz="44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r>
                <a:rPr lang="ko-KR" altLang="en-US" sz="44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분석 보고서</a:t>
              </a:r>
            </a:p>
          </p:txBody>
        </p: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CF04B2DC-4143-7125-59A3-4B004C6CB5A9}"/>
                </a:ext>
              </a:extLst>
            </p:cNvPr>
            <p:cNvCxnSpPr>
              <a:cxnSpLocks/>
            </p:cNvCxnSpPr>
            <p:nvPr/>
          </p:nvCxnSpPr>
          <p:spPr>
            <a:xfrm>
              <a:off x="6200680" y="4069649"/>
              <a:ext cx="14287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C6F3B1CD-4F0D-C48D-5F09-DCC9780F6282}"/>
                </a:ext>
              </a:extLst>
            </p:cNvPr>
            <p:cNvCxnSpPr>
              <a:cxnSpLocks/>
            </p:cNvCxnSpPr>
            <p:nvPr/>
          </p:nvCxnSpPr>
          <p:spPr>
            <a:xfrm>
              <a:off x="6395143" y="4152275"/>
              <a:ext cx="10398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슬라이드 번호 개체 틀 34">
            <a:extLst>
              <a:ext uri="{FF2B5EF4-FFF2-40B4-BE49-F238E27FC236}">
                <a16:creationId xmlns:a16="http://schemas.microsoft.com/office/drawing/2014/main" id="{44FBDB06-E794-D0EF-D096-AB380E8F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2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516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특정 함수 발견 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– </a:t>
            </a:r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앱 아이콘 은닉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FF7CC0D-0255-6B87-E9D1-8F467B9F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81F1179-9841-D77A-ED89-3FA74F1CC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49" y="1308430"/>
            <a:ext cx="8728143" cy="40549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E97D73-8CD8-599A-382F-DE264A1D906D}"/>
              </a:ext>
            </a:extLst>
          </p:cNvPr>
          <p:cNvSpPr txBox="1"/>
          <p:nvPr/>
        </p:nvSpPr>
        <p:spPr>
          <a:xfrm>
            <a:off x="2406334" y="5633074"/>
            <a:ext cx="7918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Adb</a:t>
            </a:r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를 통한 설치 확인은 가능하지만 아이콘이 은닉되어 있는 것을 볼 수 있다</a:t>
            </a:r>
            <a:r>
              <a:rPr lang="en-US" altLang="ko-KR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  <a:endParaRPr lang="ko-KR" altLang="en-US" sz="2000" dirty="0">
              <a:solidFill>
                <a:srgbClr val="303962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55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516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특정 함수 발견 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– </a:t>
            </a:r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개인 정보 유출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FF7CC0D-0255-6B87-E9D1-8F467B9F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23BF75-B5A9-986F-FDF9-2C4E3AD6C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02" y="2422966"/>
            <a:ext cx="5170844" cy="21841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E019AF-3A4E-84FE-A401-969CB6E1AA9F}"/>
              </a:ext>
            </a:extLst>
          </p:cNvPr>
          <p:cNvSpPr txBox="1"/>
          <p:nvPr/>
        </p:nvSpPr>
        <p:spPr>
          <a:xfrm>
            <a:off x="2136616" y="5819265"/>
            <a:ext cx="7918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사용자의 입력 값을 로그 파일로 저장하거나 특정 서버에 직접적으로 전달한다</a:t>
            </a:r>
            <a:r>
              <a:rPr lang="en-US" altLang="ko-KR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  <a:endParaRPr lang="ko-KR" altLang="en-US" sz="2000" dirty="0">
              <a:solidFill>
                <a:srgbClr val="303962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99E061C-731A-B12A-E5B5-6C2B2F08D061}"/>
              </a:ext>
            </a:extLst>
          </p:cNvPr>
          <p:cNvSpPr/>
          <p:nvPr/>
        </p:nvSpPr>
        <p:spPr>
          <a:xfrm>
            <a:off x="1149350" y="3282843"/>
            <a:ext cx="4133850" cy="8418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7952D2D-8C93-F0D5-C066-5F3D67045748}"/>
              </a:ext>
            </a:extLst>
          </p:cNvPr>
          <p:cNvSpPr/>
          <p:nvPr/>
        </p:nvSpPr>
        <p:spPr>
          <a:xfrm flipH="1" flipV="1">
            <a:off x="1149349" y="4089399"/>
            <a:ext cx="3625850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71B122E2-5BA5-D33F-013E-E4C0F002C139}"/>
              </a:ext>
            </a:extLst>
          </p:cNvPr>
          <p:cNvSpPr/>
          <p:nvPr/>
        </p:nvSpPr>
        <p:spPr>
          <a:xfrm>
            <a:off x="6806702" y="1418080"/>
            <a:ext cx="4682036" cy="1374480"/>
          </a:xfrm>
          <a:prstGeom prst="roundRect">
            <a:avLst>
              <a:gd name="adj" fmla="val 417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/config/sys/apps/log </a:t>
            </a:r>
            <a:r>
              <a:rPr lang="ko-KR" altLang="en-US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디렉토리가 없다면 디렉토리 생성 한다</a:t>
            </a:r>
            <a:r>
              <a:rPr lang="en-US" altLang="ko-KR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r>
              <a:rPr lang="ko-KR" altLang="en-US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이후 생성된 디렉토리에 </a:t>
            </a:r>
            <a:r>
              <a:rPr lang="en-US" altLang="ko-KR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log</a:t>
            </a:r>
            <a:r>
              <a:rPr lang="ko-KR" altLang="en-US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파일 생성  한다</a:t>
            </a:r>
            <a:r>
              <a:rPr lang="en-US" altLang="ko-KR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2A002C6D-1810-76D9-9FBE-D4061C1D799E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 flipV="1">
            <a:off x="5283200" y="2105320"/>
            <a:ext cx="1523502" cy="15984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218C581F-54A9-99C3-5F6A-41A9C398E6C8}"/>
              </a:ext>
            </a:extLst>
          </p:cNvPr>
          <p:cNvCxnSpPr>
            <a:cxnSpLocks/>
            <a:stCxn id="7" idx="1"/>
            <a:endCxn id="24" idx="1"/>
          </p:cNvCxnSpPr>
          <p:nvPr/>
        </p:nvCxnSpPr>
        <p:spPr>
          <a:xfrm>
            <a:off x="4775199" y="4303711"/>
            <a:ext cx="2031503" cy="22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83581C9A-84FF-880D-6183-F9D7F1BB9C80}"/>
              </a:ext>
            </a:extLst>
          </p:cNvPr>
          <p:cNvSpPr/>
          <p:nvPr/>
        </p:nvSpPr>
        <p:spPr>
          <a:xfrm>
            <a:off x="6806702" y="3895180"/>
            <a:ext cx="4682036" cy="821464"/>
          </a:xfrm>
          <a:prstGeom prst="roundRect">
            <a:avLst>
              <a:gd name="adj" fmla="val 417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생성된 </a:t>
            </a:r>
            <a:r>
              <a:rPr lang="en-US" altLang="ko-KR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log </a:t>
            </a:r>
            <a:r>
              <a:rPr lang="ko-KR" altLang="en-US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파일에 사용자가 입력하는 값들을 넣는다</a:t>
            </a:r>
            <a:r>
              <a:rPr lang="en-US" altLang="ko-KR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212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516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특정 함수 발견 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– </a:t>
            </a:r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개인 정보 유출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FF7CC0D-0255-6B87-E9D1-8F467B9F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A2C171E-47AB-D829-FFAB-89919214A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36" y="2228402"/>
            <a:ext cx="6926909" cy="27802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E98848-6ADD-7B39-9DA5-E77162F643B4}"/>
              </a:ext>
            </a:extLst>
          </p:cNvPr>
          <p:cNvSpPr txBox="1"/>
          <p:nvPr/>
        </p:nvSpPr>
        <p:spPr>
          <a:xfrm>
            <a:off x="2136616" y="5819265"/>
            <a:ext cx="7918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받거나 보낸 문자를 특정위치에 기록 및 전송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7C8AA5E-3872-4BB0-3EFC-8E79E163F496}"/>
              </a:ext>
            </a:extLst>
          </p:cNvPr>
          <p:cNvSpPr/>
          <p:nvPr/>
        </p:nvSpPr>
        <p:spPr>
          <a:xfrm flipH="1">
            <a:off x="668865" y="3699934"/>
            <a:ext cx="6731001" cy="1117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4CAFB73C-D5C2-2205-FDB3-0DC30D5C695A}"/>
              </a:ext>
            </a:extLst>
          </p:cNvPr>
          <p:cNvCxnSpPr>
            <a:cxnSpLocks/>
            <a:stCxn id="6" idx="1"/>
            <a:endCxn id="10" idx="1"/>
          </p:cNvCxnSpPr>
          <p:nvPr/>
        </p:nvCxnSpPr>
        <p:spPr>
          <a:xfrm flipV="1">
            <a:off x="7399866" y="3719391"/>
            <a:ext cx="484697" cy="5393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586FF790-58FE-C531-584C-1228C9BB594B}"/>
              </a:ext>
            </a:extLst>
          </p:cNvPr>
          <p:cNvSpPr/>
          <p:nvPr/>
        </p:nvSpPr>
        <p:spPr>
          <a:xfrm>
            <a:off x="7884563" y="3031068"/>
            <a:ext cx="3977237" cy="1376646"/>
          </a:xfrm>
          <a:prstGeom prst="roundRect">
            <a:avLst>
              <a:gd name="adj" fmla="val 417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받거나 보낸 문자들을 특정 위치에 기록합니다</a:t>
            </a:r>
            <a:r>
              <a:rPr lang="en-US" altLang="ko-KR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기록 된 문자 내역들은 </a:t>
            </a:r>
            <a:r>
              <a:rPr lang="en-US" altLang="ko-KR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txt </a:t>
            </a:r>
            <a:r>
              <a:rPr lang="ko-KR" altLang="en-US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파일로 기록이 되거나 </a:t>
            </a:r>
            <a:endParaRPr lang="en-US" altLang="ko-KR" sz="12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통신을 통해서 내용이 공격자에게 전송한다</a:t>
            </a:r>
            <a:r>
              <a:rPr lang="en-US" altLang="ko-KR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327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516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특정 함수 발견 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– </a:t>
            </a:r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개인 정보 유출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FF7CC0D-0255-6B87-E9D1-8F467B9F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B71380C-257A-B9D4-14E1-4A0AA78DA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22655"/>
            <a:ext cx="6123702" cy="42399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FEC3B7-3F6D-2396-4A9A-A24B0F553FF0}"/>
              </a:ext>
            </a:extLst>
          </p:cNvPr>
          <p:cNvSpPr txBox="1"/>
          <p:nvPr/>
        </p:nvSpPr>
        <p:spPr>
          <a:xfrm>
            <a:off x="2136617" y="5741715"/>
            <a:ext cx="7918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휴대 전화로 </a:t>
            </a:r>
            <a:r>
              <a:rPr lang="ko-KR" altLang="en-US" sz="2000" dirty="0" err="1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입력받는</a:t>
            </a:r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음성들을 녹음한다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B0B28D6-EF81-0AAB-7C32-9660F7C5B3BF}"/>
              </a:ext>
            </a:extLst>
          </p:cNvPr>
          <p:cNvSpPr/>
          <p:nvPr/>
        </p:nvSpPr>
        <p:spPr>
          <a:xfrm>
            <a:off x="508000" y="4053840"/>
            <a:ext cx="5252720" cy="482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E44F725D-A5C3-F32F-B9A4-2005B89E8E49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>
          <a:xfrm flipV="1">
            <a:off x="5760720" y="3606817"/>
            <a:ext cx="1412643" cy="6883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59769C08-F19D-BD07-2187-D78FB8217135}"/>
              </a:ext>
            </a:extLst>
          </p:cNvPr>
          <p:cNvSpPr/>
          <p:nvPr/>
        </p:nvSpPr>
        <p:spPr>
          <a:xfrm>
            <a:off x="7173363" y="2918494"/>
            <a:ext cx="3977237" cy="1376646"/>
          </a:xfrm>
          <a:prstGeom prst="roundRect">
            <a:avLst>
              <a:gd name="adj" fmla="val 417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ko-KR" sz="12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AudioManager</a:t>
            </a:r>
            <a:r>
              <a:rPr lang="ko-KR" altLang="en-US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r>
              <a:rPr lang="en-US" altLang="ko-KR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통해 휴대전화를 통해 음성을 입력 받을 수 있게 한다</a:t>
            </a:r>
            <a:r>
              <a:rPr lang="en-US" altLang="ko-KR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12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MediaRecorder</a:t>
            </a:r>
            <a:r>
              <a:rPr lang="ko-KR" altLang="en-US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를 통해 입력 받은 음성을 녹음한다</a:t>
            </a:r>
            <a:r>
              <a:rPr lang="en-US" altLang="ko-KR" sz="12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ko-KR" altLang="en-US" sz="12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214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3" y="315460"/>
            <a:ext cx="5503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특정 함수 발견 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– </a:t>
            </a:r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특정 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URL </a:t>
            </a:r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로드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FF7CC0D-0255-6B87-E9D1-8F467B9F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192039F-6682-6EBE-562E-B38D4C282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02" y="1833856"/>
            <a:ext cx="4638158" cy="35273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2D6CEE6-429F-2CF8-A5BF-E7D81E3E4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354" y="1833856"/>
            <a:ext cx="5993744" cy="35273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B2C881-8E1E-9F41-0E00-A04E5900391B}"/>
              </a:ext>
            </a:extLst>
          </p:cNvPr>
          <p:cNvSpPr txBox="1"/>
          <p:nvPr/>
        </p:nvSpPr>
        <p:spPr>
          <a:xfrm>
            <a:off x="2136617" y="5741715"/>
            <a:ext cx="7918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webview</a:t>
            </a:r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를 통해 피싱 사이트로의 접속을 유도 한다 </a:t>
            </a:r>
          </a:p>
        </p:txBody>
      </p:sp>
    </p:spTree>
    <p:extLst>
      <p:ext uri="{BB962C8B-B14F-4D97-AF65-F5344CB8AC3E}">
        <p14:creationId xmlns:p14="http://schemas.microsoft.com/office/powerpoint/2010/main" val="28075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2" y="315460"/>
            <a:ext cx="8168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특정 함수 발견 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– </a:t>
            </a:r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특정 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URL </a:t>
            </a:r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로드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(</a:t>
            </a:r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피싱 사이트 유도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)</a:t>
            </a:r>
            <a:endParaRPr lang="ko-KR" altLang="en-US" sz="2800" dirty="0">
              <a:solidFill>
                <a:srgbClr val="303962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FF7CC0D-0255-6B87-E9D1-8F467B9F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B2C881-8E1E-9F41-0E00-A04E5900391B}"/>
              </a:ext>
            </a:extLst>
          </p:cNvPr>
          <p:cNvSpPr txBox="1"/>
          <p:nvPr/>
        </p:nvSpPr>
        <p:spPr>
          <a:xfrm>
            <a:off x="2136617" y="5741715"/>
            <a:ext cx="7918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Input.php</a:t>
            </a:r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를 통해 피싱 사이트로 유도 할 수 있다</a:t>
            </a:r>
            <a:r>
              <a:rPr lang="en-US" altLang="ko-KR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  <a:endParaRPr lang="ko-KR" altLang="en-US" sz="2000" dirty="0">
              <a:solidFill>
                <a:srgbClr val="303962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8EFE29C-4699-CEEE-5522-329E09E50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1894641"/>
            <a:ext cx="5010152" cy="306871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2EDE45B-91B0-1E28-6097-51495EF2C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437" y="1893810"/>
            <a:ext cx="4924426" cy="30703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7D4CFE-DDD6-135B-59A6-B0F3E29BFDAD}"/>
              </a:ext>
            </a:extLst>
          </p:cNvPr>
          <p:cNvSpPr txBox="1"/>
          <p:nvPr/>
        </p:nvSpPr>
        <p:spPr>
          <a:xfrm>
            <a:off x="-606582" y="4963359"/>
            <a:ext cx="7918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&lt;</a:t>
            </a:r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기존 사이트</a:t>
            </a:r>
            <a:r>
              <a:rPr lang="en-US" altLang="ko-KR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&gt;</a:t>
            </a:r>
            <a:endParaRPr lang="ko-KR" altLang="en-US" sz="2000" dirty="0">
              <a:solidFill>
                <a:srgbClr val="303962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766630-417D-687E-2A3B-083F1A53B6D1}"/>
              </a:ext>
            </a:extLst>
          </p:cNvPr>
          <p:cNvSpPr txBox="1"/>
          <p:nvPr/>
        </p:nvSpPr>
        <p:spPr>
          <a:xfrm>
            <a:off x="7665244" y="4963359"/>
            <a:ext cx="2390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&lt;</a:t>
            </a:r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피싱 사이트</a:t>
            </a:r>
            <a:r>
              <a:rPr lang="en-US" altLang="ko-KR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&gt;</a:t>
            </a:r>
            <a:endParaRPr lang="ko-KR" altLang="en-US" sz="2000" dirty="0">
              <a:solidFill>
                <a:srgbClr val="303962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85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516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특정 함수 발견 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– </a:t>
            </a:r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코드 패치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FF7CC0D-0255-6B87-E9D1-8F467B9F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C55ED56-4FDF-A396-DBDD-B7AF58CF9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47" y="1996514"/>
            <a:ext cx="6919175" cy="28649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E97A8CD-EB21-7CD7-883C-5DA8CC1A1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44" t="36713" r="28479" b="45168"/>
          <a:stretch/>
        </p:blipFill>
        <p:spPr>
          <a:xfrm>
            <a:off x="7843265" y="5171008"/>
            <a:ext cx="3659954" cy="2415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622AB8D-2ED1-EC66-AA2E-71B62969D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3265" y="1566201"/>
            <a:ext cx="3080304" cy="32952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1C9BCC-836D-D950-935C-A510E97D4FB1}"/>
              </a:ext>
            </a:extLst>
          </p:cNvPr>
          <p:cNvSpPr txBox="1"/>
          <p:nvPr/>
        </p:nvSpPr>
        <p:spPr>
          <a:xfrm>
            <a:off x="2136617" y="5741715"/>
            <a:ext cx="7918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smali</a:t>
            </a:r>
            <a:r>
              <a:rPr lang="en-US" altLang="ko-KR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코드 패치로 개인 서버에 연결 후 어떤 데이터를 보내는지 확인 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7ACE80E-5909-BCA3-7C0D-AEEE6C3AD24E}"/>
              </a:ext>
            </a:extLst>
          </p:cNvPr>
          <p:cNvSpPr/>
          <p:nvPr/>
        </p:nvSpPr>
        <p:spPr>
          <a:xfrm>
            <a:off x="3079750" y="4216400"/>
            <a:ext cx="2025650" cy="209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303D0F0B-83BA-F9E3-6742-E68B2587E70A}"/>
              </a:ext>
            </a:extLst>
          </p:cNvPr>
          <p:cNvCxnSpPr>
            <a:stCxn id="11" idx="3"/>
          </p:cNvCxnSpPr>
          <p:nvPr/>
        </p:nvCxnSpPr>
        <p:spPr>
          <a:xfrm flipV="1">
            <a:off x="5105400" y="4318000"/>
            <a:ext cx="2647950" cy="31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C48ACAC0-8CD9-77E7-BB64-B0ABB15C5356}"/>
              </a:ext>
            </a:extLst>
          </p:cNvPr>
          <p:cNvCxnSpPr>
            <a:cxnSpLocks/>
          </p:cNvCxnSpPr>
          <p:nvPr/>
        </p:nvCxnSpPr>
        <p:spPr>
          <a:xfrm>
            <a:off x="9467850" y="4898518"/>
            <a:ext cx="0" cy="2449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48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516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특정 함수 발견 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– </a:t>
            </a:r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파일 생성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(</a:t>
            </a:r>
            <a:r>
              <a:rPr lang="ko-KR" altLang="en-US" sz="2800" dirty="0" err="1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후킹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)</a:t>
            </a:r>
            <a:endParaRPr lang="ko-KR" altLang="en-US" sz="2800" dirty="0">
              <a:solidFill>
                <a:srgbClr val="303962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FF7CC0D-0255-6B87-E9D1-8F467B9F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70C42BA-C2B4-E39E-FF6D-1034F2401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0" y="2241641"/>
            <a:ext cx="6519333" cy="237471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BAF96BA-32E1-C55B-D979-B7C3FD3F3D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3409"/>
          <a:stretch/>
        </p:blipFill>
        <p:spPr>
          <a:xfrm>
            <a:off x="544903" y="1567540"/>
            <a:ext cx="4078888" cy="36987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3765C4-78FB-5D0A-11FD-AD16553907A6}"/>
              </a:ext>
            </a:extLst>
          </p:cNvPr>
          <p:cNvSpPr txBox="1"/>
          <p:nvPr/>
        </p:nvSpPr>
        <p:spPr>
          <a:xfrm>
            <a:off x="2136617" y="5457366"/>
            <a:ext cx="7918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err="1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후킹</a:t>
            </a:r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코드를 통해 어플리케이션을 실행 할 때 마다 </a:t>
            </a:r>
            <a:endParaRPr lang="en-US" altLang="ko-KR" sz="2000" dirty="0">
              <a:solidFill>
                <a:srgbClr val="303962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특정 파일을 생성하는 것을 알 수 있다</a:t>
            </a:r>
            <a:r>
              <a:rPr lang="en-US" altLang="ko-KR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  <a:endParaRPr lang="ko-KR" altLang="en-US" sz="2000" dirty="0">
              <a:solidFill>
                <a:srgbClr val="303962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998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397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분석 결과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900C95D-D3E4-B013-3C83-BA556AB7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9053068-4AB0-BAF0-3148-D26602897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62" y="1289701"/>
            <a:ext cx="2139299" cy="2139299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6834D177-E912-C4D1-A85C-20E8F82140CF}"/>
              </a:ext>
            </a:extLst>
          </p:cNvPr>
          <p:cNvGrpSpPr/>
          <p:nvPr/>
        </p:nvGrpSpPr>
        <p:grpSpPr>
          <a:xfrm>
            <a:off x="762163" y="3603542"/>
            <a:ext cx="2139298" cy="2139299"/>
            <a:chOff x="6995584" y="1488055"/>
            <a:chExt cx="3695700" cy="3695700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50B2FBAE-E923-5BE1-EBFB-71F1F2FD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95584" y="1488055"/>
              <a:ext cx="3695700" cy="3695700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46142CFE-2AFD-8FEC-9514-CEA741F2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88500" y="3708400"/>
              <a:ext cx="723900" cy="72390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1B1F2A9-65FD-94A3-A7D9-B5548FD3BCE0}"/>
              </a:ext>
            </a:extLst>
          </p:cNvPr>
          <p:cNvSpPr txBox="1"/>
          <p:nvPr/>
        </p:nvSpPr>
        <p:spPr>
          <a:xfrm>
            <a:off x="2901461" y="4534872"/>
            <a:ext cx="7918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Webview</a:t>
            </a:r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를 통해 악성 웹사이트에 접속을 유도 하여</a:t>
            </a:r>
            <a:r>
              <a:rPr lang="en-US" altLang="ko-KR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/>
            </a:r>
            <a:br>
              <a:rPr lang="en-US" altLang="ko-KR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</a:br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악성 행위를 하는 어플리케이션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11201-72B7-90F6-75E2-B729BD041511}"/>
              </a:ext>
            </a:extLst>
          </p:cNvPr>
          <p:cNvSpPr txBox="1"/>
          <p:nvPr/>
        </p:nvSpPr>
        <p:spPr>
          <a:xfrm>
            <a:off x="2901461" y="2102000"/>
            <a:ext cx="7918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피해자의 개인정보</a:t>
            </a:r>
            <a:r>
              <a:rPr lang="ko-KR" altLang="en-US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(</a:t>
            </a:r>
            <a:r>
              <a:rPr lang="ko-KR" altLang="en-US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키 </a:t>
            </a:r>
            <a:r>
              <a:rPr lang="ko-KR" altLang="en-US" dirty="0" err="1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로거</a:t>
            </a:r>
            <a:r>
              <a:rPr lang="ko-KR" altLang="en-US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SMS</a:t>
            </a:r>
            <a:r>
              <a:rPr lang="ko-KR" altLang="en-US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및 통화 기록 </a:t>
            </a:r>
            <a:r>
              <a:rPr lang="en-US" altLang="ko-KR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오디오 녹음</a:t>
            </a:r>
            <a:r>
              <a:rPr lang="en-US" altLang="ko-KR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등</a:t>
            </a:r>
            <a:r>
              <a:rPr lang="en-US" altLang="ko-KR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)</a:t>
            </a:r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를 </a:t>
            </a:r>
            <a:endParaRPr lang="en-US" altLang="ko-KR" sz="2000" dirty="0">
              <a:solidFill>
                <a:srgbClr val="303962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탈취하는 악성 어플리케이션</a:t>
            </a:r>
          </a:p>
        </p:txBody>
      </p:sp>
    </p:spTree>
    <p:extLst>
      <p:ext uri="{BB962C8B-B14F-4D97-AF65-F5344CB8AC3E}">
        <p14:creationId xmlns:p14="http://schemas.microsoft.com/office/powerpoint/2010/main" val="348257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397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분석 보고서 작성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5C12FFA5-1533-9ADF-693C-AEFDFB39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FEE5EF8-CDC6-9731-9E4D-2E54F8979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04" y="1662881"/>
            <a:ext cx="3601697" cy="3886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2DF3015-6ED9-523F-600F-F1264799D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604" y="1832910"/>
            <a:ext cx="3323493" cy="37563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C86226D-28CE-F3FC-2800-4F374C56F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8298" y="2017032"/>
            <a:ext cx="3099137" cy="35722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504D41BA-DFF0-1FD3-AD6C-48EF6739E618}"/>
              </a:ext>
            </a:extLst>
          </p:cNvPr>
          <p:cNvSpPr/>
          <p:nvPr/>
        </p:nvSpPr>
        <p:spPr>
          <a:xfrm>
            <a:off x="6685360" y="1336356"/>
            <a:ext cx="4682036" cy="2184290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2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기존 기업 분석 보고서와 공통점</a:t>
            </a:r>
            <a:endParaRPr lang="en-US" altLang="ko-KR" sz="2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 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악성 앱의 </a:t>
            </a:r>
            <a:r>
              <a:rPr lang="ko-KR" altLang="en-US" dirty="0">
                <a:solidFill>
                  <a:schemeClr val="tx1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정적 분석과 동적 분석 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과정을 거쳤다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 </a:t>
            </a:r>
            <a:r>
              <a:rPr lang="en-US" altLang="ko-KR" dirty="0">
                <a:solidFill>
                  <a:schemeClr val="tx1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Android</a:t>
            </a:r>
            <a:r>
              <a:rPr lang="ko-KR" altLang="en-US" dirty="0">
                <a:solidFill>
                  <a:schemeClr val="tx1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를 타겟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하는 악성 앱을 대상으로 했다</a:t>
            </a:r>
            <a:endParaRPr lang="en-US" altLang="ko-KR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ko-KR" altLang="en-US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A9808583-8AB5-8F46-D743-B382D8DBB8DE}"/>
              </a:ext>
            </a:extLst>
          </p:cNvPr>
          <p:cNvSpPr/>
          <p:nvPr/>
        </p:nvSpPr>
        <p:spPr>
          <a:xfrm>
            <a:off x="6685360" y="3691318"/>
            <a:ext cx="4682036" cy="2184290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기존 기업 분석 보고서와 차이점</a:t>
            </a:r>
            <a:endParaRPr lang="en-US" altLang="ko-KR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 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직접 </a:t>
            </a:r>
            <a:r>
              <a:rPr lang="ko-KR" altLang="en-US" dirty="0">
                <a:solidFill>
                  <a:schemeClr val="tx1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웹 서버를 구축</a:t>
            </a:r>
            <a:r>
              <a:rPr lang="ko-KR" altLang="en-US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하고 코드 패치를 통해 어떤 데이터를 주고 받는지 확인 가능하다</a:t>
            </a:r>
            <a:r>
              <a:rPr lang="en-US" altLang="ko-KR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endParaRPr lang="en-US" altLang="ko-KR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ko-KR" altLang="en-US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822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397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Agenda</a:t>
            </a:r>
            <a:endParaRPr lang="ko-KR" altLang="en-US" sz="2800" dirty="0">
              <a:solidFill>
                <a:srgbClr val="303962"/>
              </a:solidFill>
              <a:latin typeface="에스코어 드림 9 Black" panose="020B0A03030302020204" pitchFamily="34" charset="-127"/>
              <a:ea typeface="에스코어 드림 9 Black" panose="020B0A03030302020204" pitchFamily="34" charset="-127"/>
            </a:endParaRP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2BFF121A-FDB0-2763-9715-5759B95335C4}"/>
              </a:ext>
            </a:extLst>
          </p:cNvPr>
          <p:cNvCxnSpPr>
            <a:cxnSpLocks/>
          </p:cNvCxnSpPr>
          <p:nvPr/>
        </p:nvCxnSpPr>
        <p:spPr>
          <a:xfrm>
            <a:off x="705338" y="2792877"/>
            <a:ext cx="2213708" cy="0"/>
          </a:xfrm>
          <a:prstGeom prst="line">
            <a:avLst/>
          </a:prstGeom>
          <a:ln w="25400">
            <a:solidFill>
              <a:srgbClr val="3039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A16838F4-7E0B-A2D2-2DE1-9D8C672ECC50}"/>
              </a:ext>
            </a:extLst>
          </p:cNvPr>
          <p:cNvCxnSpPr>
            <a:cxnSpLocks/>
          </p:cNvCxnSpPr>
          <p:nvPr/>
        </p:nvCxnSpPr>
        <p:spPr>
          <a:xfrm>
            <a:off x="5020408" y="2792877"/>
            <a:ext cx="2151184" cy="0"/>
          </a:xfrm>
          <a:prstGeom prst="line">
            <a:avLst/>
          </a:prstGeom>
          <a:ln w="25400">
            <a:solidFill>
              <a:srgbClr val="3039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E5830D49-EDBC-DD41-063B-23B717FF7173}"/>
              </a:ext>
            </a:extLst>
          </p:cNvPr>
          <p:cNvCxnSpPr>
            <a:cxnSpLocks/>
          </p:cNvCxnSpPr>
          <p:nvPr/>
        </p:nvCxnSpPr>
        <p:spPr>
          <a:xfrm>
            <a:off x="9272953" y="2792877"/>
            <a:ext cx="2174631" cy="0"/>
          </a:xfrm>
          <a:prstGeom prst="line">
            <a:avLst/>
          </a:prstGeom>
          <a:ln w="25400">
            <a:solidFill>
              <a:srgbClr val="3039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21E49F-B844-D95F-B09B-7AC8AD5AC65F}"/>
              </a:ext>
            </a:extLst>
          </p:cNvPr>
          <p:cNvSpPr txBox="1"/>
          <p:nvPr/>
        </p:nvSpPr>
        <p:spPr>
          <a:xfrm>
            <a:off x="705338" y="2265321"/>
            <a:ext cx="221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서론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BAFFC3-0321-F1E8-7CF1-B04FEDB3FDA6}"/>
              </a:ext>
            </a:extLst>
          </p:cNvPr>
          <p:cNvSpPr txBox="1"/>
          <p:nvPr/>
        </p:nvSpPr>
        <p:spPr>
          <a:xfrm>
            <a:off x="4969607" y="2265321"/>
            <a:ext cx="221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분석 결과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0A8EC4-62E5-3C85-4948-9C9D3F64D4AF}"/>
              </a:ext>
            </a:extLst>
          </p:cNvPr>
          <p:cNvSpPr txBox="1"/>
          <p:nvPr/>
        </p:nvSpPr>
        <p:spPr>
          <a:xfrm>
            <a:off x="9233876" y="2265321"/>
            <a:ext cx="2213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8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결과물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7677A1-DBCB-367A-0569-20C1BD8CBB23}"/>
              </a:ext>
            </a:extLst>
          </p:cNvPr>
          <p:cNvSpPr txBox="1"/>
          <p:nvPr/>
        </p:nvSpPr>
        <p:spPr>
          <a:xfrm>
            <a:off x="705338" y="2923541"/>
            <a:ext cx="2213708" cy="101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1.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팀원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소개</a:t>
            </a:r>
            <a:endParaRPr lang="en-US" altLang="ko-KR" sz="1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2. </a:t>
            </a: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주제 선정 이유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7C7039-9170-389F-EE10-74931832BBC3}"/>
              </a:ext>
            </a:extLst>
          </p:cNvPr>
          <p:cNvSpPr txBox="1"/>
          <p:nvPr/>
        </p:nvSpPr>
        <p:spPr>
          <a:xfrm>
            <a:off x="4979376" y="2923541"/>
            <a:ext cx="2213708" cy="1503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분석 대상 선정 </a:t>
            </a:r>
            <a:endParaRPr lang="en-US" altLang="ko-KR" sz="1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특정 함수 발견</a:t>
            </a:r>
            <a:endParaRPr lang="en-US" altLang="ko-KR" sz="1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분석 결과</a:t>
            </a:r>
            <a:endParaRPr lang="en-US" altLang="ko-KR" sz="1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9D73A6-E63E-AECB-3E6D-E47655E5B964}"/>
              </a:ext>
            </a:extLst>
          </p:cNvPr>
          <p:cNvSpPr txBox="1"/>
          <p:nvPr/>
        </p:nvSpPr>
        <p:spPr>
          <a:xfrm>
            <a:off x="9253414" y="2923541"/>
            <a:ext cx="2213708" cy="101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분석 보고서 작성</a:t>
            </a:r>
            <a:endParaRPr lang="en-US" altLang="ko-KR" sz="1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ko-KR" altLang="en-US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학술 대회 논문 작성</a:t>
            </a:r>
            <a:r>
              <a:rPr lang="en-US" altLang="ko-KR" sz="1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ko-KR" altLang="en-US" sz="1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2" name="슬라이드 번호 개체 틀 31">
            <a:extLst>
              <a:ext uri="{FF2B5EF4-FFF2-40B4-BE49-F238E27FC236}">
                <a16:creationId xmlns:a16="http://schemas.microsoft.com/office/drawing/2014/main" id="{4FD0000B-31AA-778E-5A66-452EE4C19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5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5842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학술 대회 논문 작성 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- </a:t>
            </a:r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우수논문상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E5534D1-02B6-33F0-76BF-8D247BB2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DDA1DF6-6633-4CAC-110C-0764C96D9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694" y="1122933"/>
            <a:ext cx="3925800" cy="44259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7244965-B68E-85E0-31C2-6F77737D0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887" y="1628569"/>
            <a:ext cx="3105216" cy="44474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13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이등변 삼각형 15">
            <a:extLst>
              <a:ext uri="{FF2B5EF4-FFF2-40B4-BE49-F238E27FC236}">
                <a16:creationId xmlns:a16="http://schemas.microsoft.com/office/drawing/2014/main" id="{D6349004-5D36-1743-2949-23D3AFA15134}"/>
              </a:ext>
            </a:extLst>
          </p:cNvPr>
          <p:cNvSpPr/>
          <p:nvPr/>
        </p:nvSpPr>
        <p:spPr>
          <a:xfrm>
            <a:off x="9584267" y="3788681"/>
            <a:ext cx="2607733" cy="3069319"/>
          </a:xfrm>
          <a:prstGeom prst="triangle">
            <a:avLst>
              <a:gd name="adj" fmla="val 10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4DD5531A-6B06-ED02-FE9B-38B0D069E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266" y="4104140"/>
            <a:ext cx="2438400" cy="2438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049CCB-0E46-6F19-12CE-606B59ED7A40}"/>
              </a:ext>
            </a:extLst>
          </p:cNvPr>
          <p:cNvSpPr txBox="1"/>
          <p:nvPr/>
        </p:nvSpPr>
        <p:spPr>
          <a:xfrm>
            <a:off x="4616873" y="2967335"/>
            <a:ext cx="2958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Q &amp; A</a:t>
            </a:r>
            <a:endParaRPr lang="ko-KR" altLang="en-US" sz="5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5" name="슬라이드 번호 개체 틀 34">
            <a:extLst>
              <a:ext uri="{FF2B5EF4-FFF2-40B4-BE49-F238E27FC236}">
                <a16:creationId xmlns:a16="http://schemas.microsoft.com/office/drawing/2014/main" id="{44FBDB06-E794-D0EF-D096-AB380E8F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9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397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팀원 소개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4AD35834-42AB-52F9-1B4B-FCAFDBF91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7DDFF827-D6F5-5957-68DE-4BA377B0B8F5}"/>
              </a:ext>
            </a:extLst>
          </p:cNvPr>
          <p:cNvSpPr/>
          <p:nvPr/>
        </p:nvSpPr>
        <p:spPr>
          <a:xfrm>
            <a:off x="7184316" y="1538344"/>
            <a:ext cx="4342503" cy="4297680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7AB15D14-8294-D71E-2FD0-A6881F99AE61}"/>
              </a:ext>
            </a:extLst>
          </p:cNvPr>
          <p:cNvSpPr/>
          <p:nvPr/>
        </p:nvSpPr>
        <p:spPr>
          <a:xfrm>
            <a:off x="665181" y="1538344"/>
            <a:ext cx="6361507" cy="4297680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5" name="그림 44" descr="사람, 의류, 흑백, 야외이(가) 표시된 사진&#10;&#10;자동 생성된 설명">
            <a:extLst>
              <a:ext uri="{FF2B5EF4-FFF2-40B4-BE49-F238E27FC236}">
                <a16:creationId xmlns:a16="http://schemas.microsoft.com/office/drawing/2014/main" id="{C14C0C05-7FF6-35BE-8B83-0E11E25AB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155" y="2613189"/>
            <a:ext cx="1657090" cy="13113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7" name="그림 46" descr="인간의 얼굴, 사람, 턱, 눈썹이(가) 표시된 사진&#10;&#10;자동 생성된 설명">
            <a:extLst>
              <a:ext uri="{FF2B5EF4-FFF2-40B4-BE49-F238E27FC236}">
                <a16:creationId xmlns:a16="http://schemas.microsoft.com/office/drawing/2014/main" id="{31D39281-EC1A-098F-32F4-68F0610D75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003" y="2613189"/>
            <a:ext cx="1657090" cy="13113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9" name="그림 48" descr="인간의 얼굴, 안경, 사람, 턱이(가) 표시된 사진&#10;&#10;자동 생성된 설명">
            <a:extLst>
              <a:ext uri="{FF2B5EF4-FFF2-40B4-BE49-F238E27FC236}">
                <a16:creationId xmlns:a16="http://schemas.microsoft.com/office/drawing/2014/main" id="{755ED3BC-B878-FF5F-F858-7065216EAE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3" y="2613189"/>
            <a:ext cx="1657090" cy="13113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" name="그림 50" descr="인간의 얼굴, 사람, 눈썹, 턱이(가) 표시된 사진&#10;&#10;자동 생성된 설명">
            <a:extLst>
              <a:ext uri="{FF2B5EF4-FFF2-40B4-BE49-F238E27FC236}">
                <a16:creationId xmlns:a16="http://schemas.microsoft.com/office/drawing/2014/main" id="{310B6FF4-F97A-D51D-D0D6-60FC67D67E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895" y="2617163"/>
            <a:ext cx="1657090" cy="13073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3" name="그림 52" descr="구름, 사람, 하늘, 야외이(가) 표시된 사진&#10;&#10;자동 생성된 설명">
            <a:extLst>
              <a:ext uri="{FF2B5EF4-FFF2-40B4-BE49-F238E27FC236}">
                <a16:creationId xmlns:a16="http://schemas.microsoft.com/office/drawing/2014/main" id="{913958B4-9B62-81C0-7CD5-537DF09CAE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74" y="2613189"/>
            <a:ext cx="1657090" cy="13113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9E36329-198F-EB2C-BEC8-D26052AF327A}"/>
              </a:ext>
            </a:extLst>
          </p:cNvPr>
          <p:cNvSpPr txBox="1"/>
          <p:nvPr/>
        </p:nvSpPr>
        <p:spPr>
          <a:xfrm>
            <a:off x="3178895" y="1774335"/>
            <a:ext cx="13340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분석 팀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69CAE5-D511-A0C0-E743-3432FB35FD18}"/>
              </a:ext>
            </a:extLst>
          </p:cNvPr>
          <p:cNvSpPr txBox="1"/>
          <p:nvPr/>
        </p:nvSpPr>
        <p:spPr>
          <a:xfrm>
            <a:off x="8527022" y="1774335"/>
            <a:ext cx="1657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보고서 팀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3F98DA8-6FBB-C1D8-0B84-451AEB26AC3D}"/>
              </a:ext>
            </a:extLst>
          </p:cNvPr>
          <p:cNvSpPr txBox="1"/>
          <p:nvPr/>
        </p:nvSpPr>
        <p:spPr>
          <a:xfrm>
            <a:off x="1007053" y="4042000"/>
            <a:ext cx="16570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[ 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송태현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]</a:t>
            </a:r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F34C795-130B-959F-99D1-5FB69EEB55A0}"/>
              </a:ext>
            </a:extLst>
          </p:cNvPr>
          <p:cNvSpPr txBox="1"/>
          <p:nvPr/>
        </p:nvSpPr>
        <p:spPr>
          <a:xfrm>
            <a:off x="3006015" y="4042000"/>
            <a:ext cx="16570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[ 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이예준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]</a:t>
            </a:r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03254EB-AF14-4917-31DA-7CFDE922013A}"/>
              </a:ext>
            </a:extLst>
          </p:cNvPr>
          <p:cNvSpPr txBox="1"/>
          <p:nvPr/>
        </p:nvSpPr>
        <p:spPr>
          <a:xfrm>
            <a:off x="5052895" y="4042000"/>
            <a:ext cx="16570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[ </a:t>
            </a:r>
            <a:r>
              <a:rPr lang="ko-KR" altLang="en-US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우제혁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]</a:t>
            </a:r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EB44801-2FFF-D397-A6F1-03A9E64767E1}"/>
              </a:ext>
            </a:extLst>
          </p:cNvPr>
          <p:cNvSpPr txBox="1"/>
          <p:nvPr/>
        </p:nvSpPr>
        <p:spPr>
          <a:xfrm>
            <a:off x="7504155" y="4042000"/>
            <a:ext cx="16570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[ </a:t>
            </a:r>
            <a:r>
              <a:rPr lang="ko-KR" altLang="en-US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이종엽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]</a:t>
            </a:r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FF59F0-9558-8296-5F54-A2A46781DA0B}"/>
              </a:ext>
            </a:extLst>
          </p:cNvPr>
          <p:cNvSpPr txBox="1"/>
          <p:nvPr/>
        </p:nvSpPr>
        <p:spPr>
          <a:xfrm>
            <a:off x="9537003" y="4042000"/>
            <a:ext cx="16570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[</a:t>
            </a:r>
            <a:r>
              <a:rPr lang="ko-KR" altLang="en-US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이정호</a:t>
            </a:r>
            <a:r>
              <a:rPr lang="en-US" altLang="ko-KR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]</a:t>
            </a:r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E10A5A4-4831-5ACA-A0E9-FAFFD46D58F6}"/>
              </a:ext>
            </a:extLst>
          </p:cNvPr>
          <p:cNvSpPr txBox="1"/>
          <p:nvPr/>
        </p:nvSpPr>
        <p:spPr>
          <a:xfrm>
            <a:off x="1007053" y="4909592"/>
            <a:ext cx="5702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악성 어플리케이션 분석 및 결과 분석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A01654-A62C-0899-885C-87EEF3A535B4}"/>
              </a:ext>
            </a:extLst>
          </p:cNvPr>
          <p:cNvSpPr txBox="1"/>
          <p:nvPr/>
        </p:nvSpPr>
        <p:spPr>
          <a:xfrm>
            <a:off x="7504156" y="4925451"/>
            <a:ext cx="3689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분석 결과를 바탕으로 보고서 작성</a:t>
            </a:r>
          </a:p>
        </p:txBody>
      </p:sp>
    </p:spTree>
    <p:extLst>
      <p:ext uri="{BB962C8B-B14F-4D97-AF65-F5344CB8AC3E}">
        <p14:creationId xmlns:p14="http://schemas.microsoft.com/office/powerpoint/2010/main" val="259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34231C4C-E94E-642A-AF65-2D9A4E7FD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184" y="1241331"/>
            <a:ext cx="4940620" cy="37931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397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주제 선정 이유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854AAC0D-47CD-B338-EF8E-3C02712E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33CCFF9-68EC-6EAB-25FC-29987A83F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024" y="1616975"/>
            <a:ext cx="4940620" cy="34290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E24367-6A85-F992-E1C2-DE4D39840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641" y="2137284"/>
            <a:ext cx="4719174" cy="28972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330F87-7FC6-7222-288F-5B541691C87A}"/>
              </a:ext>
            </a:extLst>
          </p:cNvPr>
          <p:cNvSpPr txBox="1"/>
          <p:nvPr/>
        </p:nvSpPr>
        <p:spPr>
          <a:xfrm>
            <a:off x="1737184" y="5443003"/>
            <a:ext cx="8717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꾸준히 발생 하는 악성 앱에 대한 피해</a:t>
            </a:r>
          </a:p>
        </p:txBody>
      </p:sp>
    </p:spTree>
    <p:extLst>
      <p:ext uri="{BB962C8B-B14F-4D97-AF65-F5344CB8AC3E}">
        <p14:creationId xmlns:p14="http://schemas.microsoft.com/office/powerpoint/2010/main" val="349035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397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주제 선정 이유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854AAC0D-47CD-B338-EF8E-3C02712E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FCB56CB-AA20-B22E-F2BB-FEAD36927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184" y="1348455"/>
            <a:ext cx="4719174" cy="38919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330F87-7FC6-7222-288F-5B541691C87A}"/>
              </a:ext>
            </a:extLst>
          </p:cNvPr>
          <p:cNvSpPr txBox="1"/>
          <p:nvPr/>
        </p:nvSpPr>
        <p:spPr>
          <a:xfrm>
            <a:off x="1737184" y="5580805"/>
            <a:ext cx="8717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상대적으로 취약한 </a:t>
            </a:r>
            <a:r>
              <a:rPr lang="en-US" altLang="ko-KR" sz="32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Android</a:t>
            </a:r>
            <a:r>
              <a:rPr lang="ko-KR" altLang="en-US" sz="32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를 기준으로 진행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50B9BCB-F77B-1924-1BF9-32717E18F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984" y="2801963"/>
            <a:ext cx="2438400" cy="24384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17533F5-14CB-1300-8BB4-0D81AA361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818" y="3716867"/>
            <a:ext cx="935566" cy="93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2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397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분석 대상 선정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D8C33EE-D333-AAC7-72F6-1CB0E7349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497D366-0EAF-4614-3E9A-40089B7E4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7" t="5116" r="6101" b="2591"/>
          <a:stretch/>
        </p:blipFill>
        <p:spPr>
          <a:xfrm>
            <a:off x="2626546" y="1239398"/>
            <a:ext cx="1531145" cy="153828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5ADD1FA-A34B-BCD5-7B32-80045BA181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55" t="18578" r="29839" b="43618"/>
          <a:stretch/>
        </p:blipFill>
        <p:spPr>
          <a:xfrm>
            <a:off x="5178237" y="1154140"/>
            <a:ext cx="1797485" cy="16668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BD705E8-D6CB-6853-1722-7BED06576B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99" t="16273" r="42138" b="53143"/>
          <a:stretch/>
        </p:blipFill>
        <p:spPr>
          <a:xfrm>
            <a:off x="7887970" y="1154140"/>
            <a:ext cx="1677483" cy="16668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26AF7DE-AB65-05DF-B0F3-7141A49B39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53" t="5271" r="5455" b="4115"/>
          <a:stretch/>
        </p:blipFill>
        <p:spPr>
          <a:xfrm>
            <a:off x="3985962" y="3276944"/>
            <a:ext cx="1677139" cy="16668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EB4EC23-7AE3-89C8-9AE5-2727AEDEDE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64" t="17454" r="80803" b="59045"/>
          <a:stretch/>
        </p:blipFill>
        <p:spPr>
          <a:xfrm>
            <a:off x="6636503" y="3276944"/>
            <a:ext cx="1642415" cy="1666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279FA48-0533-A40C-CF35-96D0B322F75F}"/>
              </a:ext>
            </a:extLst>
          </p:cNvPr>
          <p:cNvSpPr txBox="1"/>
          <p:nvPr/>
        </p:nvSpPr>
        <p:spPr>
          <a:xfrm>
            <a:off x="1737184" y="5588689"/>
            <a:ext cx="8717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5</a:t>
            </a:r>
            <a:r>
              <a:rPr lang="ko-KR" altLang="en-US" sz="32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개의 어플을 분석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82AE9E-C572-12AD-A2C2-DC87A8E020D6}"/>
              </a:ext>
            </a:extLst>
          </p:cNvPr>
          <p:cNvSpPr txBox="1"/>
          <p:nvPr/>
        </p:nvSpPr>
        <p:spPr>
          <a:xfrm>
            <a:off x="2563573" y="2842648"/>
            <a:ext cx="1657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Certapp.apk</a:t>
            </a:r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1CAFC5-42D5-80BC-7280-0136C7BF13D3}"/>
              </a:ext>
            </a:extLst>
          </p:cNvPr>
          <p:cNvSpPr txBox="1"/>
          <p:nvPr/>
        </p:nvSpPr>
        <p:spPr>
          <a:xfrm>
            <a:off x="5178236" y="2842648"/>
            <a:ext cx="179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Sberbank.apk</a:t>
            </a:r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258A24-8E55-5A3D-B7CA-E95C843C708A}"/>
              </a:ext>
            </a:extLst>
          </p:cNvPr>
          <p:cNvSpPr txBox="1"/>
          <p:nvPr/>
        </p:nvSpPr>
        <p:spPr>
          <a:xfrm>
            <a:off x="7830941" y="2842648"/>
            <a:ext cx="179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Chatlook.apk</a:t>
            </a:r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D253BE-EAEF-5180-3DEB-A736DC0B0480}"/>
              </a:ext>
            </a:extLst>
          </p:cNvPr>
          <p:cNvSpPr txBox="1"/>
          <p:nvPr/>
        </p:nvSpPr>
        <p:spPr>
          <a:xfrm>
            <a:off x="6558967" y="5008707"/>
            <a:ext cx="179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bradesco.apk</a:t>
            </a:r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46BF6A-2541-740D-E0EC-101BE4E68762}"/>
              </a:ext>
            </a:extLst>
          </p:cNvPr>
          <p:cNvSpPr txBox="1"/>
          <p:nvPr/>
        </p:nvSpPr>
        <p:spPr>
          <a:xfrm>
            <a:off x="3925788" y="5008707"/>
            <a:ext cx="179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Speedtest.apk</a:t>
            </a:r>
            <a:endParaRPr lang="ko-KR" altLang="en-US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590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397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분석 대상 선정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D8C33EE-D333-AAC7-72F6-1CB0E7349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4E840AC-8E3A-160A-9393-80BB1FFFC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667" y="1669609"/>
            <a:ext cx="3979333" cy="38558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66E8CAD-489F-0B2A-9EC7-83ECA8AB0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821" y="2115063"/>
            <a:ext cx="2947512" cy="296490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132D9DE6-FFE6-182D-5680-F0FCCBFEDFA3}"/>
              </a:ext>
            </a:extLst>
          </p:cNvPr>
          <p:cNvCxnSpPr/>
          <p:nvPr/>
        </p:nvCxnSpPr>
        <p:spPr>
          <a:xfrm>
            <a:off x="5672667" y="3597513"/>
            <a:ext cx="1574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2CA19DD-E94F-38EF-C229-0FA0DB9538A7}"/>
              </a:ext>
            </a:extLst>
          </p:cNvPr>
          <p:cNvSpPr txBox="1"/>
          <p:nvPr/>
        </p:nvSpPr>
        <p:spPr>
          <a:xfrm>
            <a:off x="325647" y="5721388"/>
            <a:ext cx="5702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기존 분석 보고서를 통한 분석 방법 학습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9BBDAB-51ED-0077-9C52-81389A291C86}"/>
              </a:ext>
            </a:extLst>
          </p:cNvPr>
          <p:cNvSpPr txBox="1"/>
          <p:nvPr/>
        </p:nvSpPr>
        <p:spPr>
          <a:xfrm>
            <a:off x="7297554" y="5413612"/>
            <a:ext cx="4386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샘플 사이트에서 찾은</a:t>
            </a:r>
            <a:endParaRPr lang="en-US" altLang="ko-KR" sz="2000" dirty="0">
              <a:solidFill>
                <a:srgbClr val="303962"/>
              </a:solidFill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sz="2000" dirty="0">
                <a:solidFill>
                  <a:srgbClr val="303962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새로운 악성 앱 분석 및 보고서 화 </a:t>
            </a:r>
          </a:p>
        </p:txBody>
      </p:sp>
    </p:spTree>
    <p:extLst>
      <p:ext uri="{BB962C8B-B14F-4D97-AF65-F5344CB8AC3E}">
        <p14:creationId xmlns:p14="http://schemas.microsoft.com/office/powerpoint/2010/main" val="243497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4622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특정 함수 발견 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– </a:t>
            </a:r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권한 획득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FF7CC0D-0255-6B87-E9D1-8F467B9F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254FBDA-9C13-94DE-816A-BDA981AC6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48" y="1919574"/>
            <a:ext cx="6434526" cy="3751379"/>
          </a:xfrm>
          <a:prstGeom prst="rect">
            <a:avLst/>
          </a:prstGeom>
        </p:spPr>
      </p:pic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1118124D-BED4-4818-7DDA-BE206B0589DC}"/>
              </a:ext>
            </a:extLst>
          </p:cNvPr>
          <p:cNvSpPr/>
          <p:nvPr/>
        </p:nvSpPr>
        <p:spPr>
          <a:xfrm>
            <a:off x="7184316" y="1784811"/>
            <a:ext cx="4682036" cy="4020904"/>
          </a:xfrm>
          <a:prstGeom prst="roundRect">
            <a:avLst>
              <a:gd name="adj" fmla="val 417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android.permission.SEND_SMS</a:t>
            </a:r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  <a:p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→ </a:t>
            </a:r>
            <a:r>
              <a:rPr lang="en-US" altLang="ko-KR" sz="1600" dirty="0">
                <a:solidFill>
                  <a:schemeClr val="tx1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SMS </a:t>
            </a:r>
            <a:r>
              <a:rPr lang="ko-KR" altLang="en-US" sz="1600" dirty="0">
                <a:solidFill>
                  <a:schemeClr val="tx1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메시지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보내기 권한</a:t>
            </a:r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6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android.permission.READ_SMS</a:t>
            </a:r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→ </a:t>
            </a:r>
            <a:r>
              <a:rPr lang="en-US" altLang="ko-KR" sz="1600" dirty="0">
                <a:solidFill>
                  <a:schemeClr val="tx1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SMS </a:t>
            </a:r>
            <a:r>
              <a:rPr lang="ko-KR" altLang="en-US" sz="1600" dirty="0">
                <a:solidFill>
                  <a:schemeClr val="tx1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메시지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읽기 권한</a:t>
            </a:r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6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android.permission.CAMERA</a:t>
            </a:r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→ </a:t>
            </a:r>
            <a:r>
              <a:rPr lang="ko-KR" altLang="en-US" sz="1600" dirty="0">
                <a:solidFill>
                  <a:schemeClr val="tx1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카메라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접근 권한</a:t>
            </a:r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6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android.permission.RECEIVE_BOOT_COMPLETED</a:t>
            </a:r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→ </a:t>
            </a:r>
            <a:r>
              <a:rPr lang="ko-KR" altLang="en-US" sz="1600" dirty="0">
                <a:solidFill>
                  <a:schemeClr val="tx1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부팅 시 작동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권한</a:t>
            </a:r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endParaRPr lang="en-US" altLang="ko-KR" sz="16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fr-FR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android.permission.REQUEST_INSTALL_PACKAGES</a:t>
            </a:r>
          </a:p>
          <a:p>
            <a:r>
              <a:rPr lang="en-US" altLang="ko-KR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→ 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앱 </a:t>
            </a:r>
            <a:r>
              <a:rPr lang="ko-KR" altLang="en-US" sz="1600" dirty="0">
                <a:solidFill>
                  <a:schemeClr val="tx1"/>
                </a:solidFill>
                <a:highlight>
                  <a:srgbClr val="FFFF00"/>
                </a:highlight>
                <a:latin typeface="나눔스퀘어" panose="020B0600000101010101" pitchFamily="50" charset="-127"/>
                <a:ea typeface="나눔스퀘어" panose="020B0600000101010101" pitchFamily="50" charset="-127"/>
              </a:rPr>
              <a:t>설치 권한</a:t>
            </a:r>
            <a:r>
              <a:rPr lang="ko-KR" altLang="en-US" sz="16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요청 권한</a:t>
            </a:r>
          </a:p>
        </p:txBody>
      </p:sp>
    </p:spTree>
    <p:extLst>
      <p:ext uri="{BB962C8B-B14F-4D97-AF65-F5344CB8AC3E}">
        <p14:creationId xmlns:p14="http://schemas.microsoft.com/office/powerpoint/2010/main" val="86016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E634C59A-57CA-C0BF-4976-238D61A46EEF}"/>
              </a:ext>
            </a:extLst>
          </p:cNvPr>
          <p:cNvSpPr/>
          <p:nvPr/>
        </p:nvSpPr>
        <p:spPr>
          <a:xfrm>
            <a:off x="6968066" y="2423562"/>
            <a:ext cx="4682036" cy="2309804"/>
          </a:xfrm>
          <a:prstGeom prst="roundRect">
            <a:avLst>
              <a:gd name="adj" fmla="val 417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2174810F-65DA-101F-9353-23B1719625D7}"/>
              </a:ext>
            </a:extLst>
          </p:cNvPr>
          <p:cNvSpPr/>
          <p:nvPr/>
        </p:nvSpPr>
        <p:spPr>
          <a:xfrm>
            <a:off x="0" y="0"/>
            <a:ext cx="12192000" cy="315460"/>
          </a:xfrm>
          <a:prstGeom prst="rect">
            <a:avLst/>
          </a:prstGeom>
          <a:solidFill>
            <a:srgbClr val="3039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latinLnBrk="0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E24E50-B408-AF6F-3478-2022CD35183C}"/>
              </a:ext>
            </a:extLst>
          </p:cNvPr>
          <p:cNvSpPr txBox="1"/>
          <p:nvPr/>
        </p:nvSpPr>
        <p:spPr>
          <a:xfrm>
            <a:off x="118534" y="315460"/>
            <a:ext cx="516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특정 함수 발견 </a:t>
            </a:r>
            <a:r>
              <a:rPr lang="en-US" altLang="ko-KR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– </a:t>
            </a:r>
            <a:r>
              <a:rPr lang="ko-KR" altLang="en-US" sz="2800" dirty="0">
                <a:solidFill>
                  <a:srgbClr val="303962"/>
                </a:solidFill>
                <a:latin typeface="에스코어 드림 9 Black" panose="020B0A03030302020204" pitchFamily="34" charset="-127"/>
                <a:ea typeface="에스코어 드림 9 Black" panose="020B0A03030302020204" pitchFamily="34" charset="-127"/>
              </a:rPr>
              <a:t>앱 아이콘 은닉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FF7CC0D-0255-6B87-E9D1-8F467B9F8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96E0-8284-4126-957A-9B7F70848FED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806CC00-DDF8-D2CB-EA9D-2EFADFCE5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4" y="1970948"/>
            <a:ext cx="6085386" cy="3215033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FA734FA9-E841-F57B-2CB5-36CD5EB4E97B}"/>
              </a:ext>
            </a:extLst>
          </p:cNvPr>
          <p:cNvSpPr/>
          <p:nvPr/>
        </p:nvSpPr>
        <p:spPr>
          <a:xfrm>
            <a:off x="1143000" y="4476750"/>
            <a:ext cx="3327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61FC5D7-EA47-382F-1589-72F58E1BB7D1}"/>
              </a:ext>
            </a:extLst>
          </p:cNvPr>
          <p:cNvSpPr/>
          <p:nvPr/>
        </p:nvSpPr>
        <p:spPr>
          <a:xfrm>
            <a:off x="2343150" y="4031674"/>
            <a:ext cx="24003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60A1F69E-DAA6-EDB2-8873-DA180DA8533F}"/>
              </a:ext>
            </a:extLst>
          </p:cNvPr>
          <p:cNvCxnSpPr>
            <a:cxnSpLocks/>
            <a:stCxn id="8" idx="3"/>
            <a:endCxn id="25" idx="1"/>
          </p:cNvCxnSpPr>
          <p:nvPr/>
        </p:nvCxnSpPr>
        <p:spPr>
          <a:xfrm flipV="1">
            <a:off x="4743450" y="3578464"/>
            <a:ext cx="2224616" cy="5294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7205C3E7-4AEE-B4CC-8048-353DED6CC0C3}"/>
              </a:ext>
            </a:extLst>
          </p:cNvPr>
          <p:cNvCxnSpPr>
            <a:cxnSpLocks/>
            <a:stCxn id="7" idx="3"/>
            <a:endCxn id="25" idx="1"/>
          </p:cNvCxnSpPr>
          <p:nvPr/>
        </p:nvCxnSpPr>
        <p:spPr>
          <a:xfrm flipV="1">
            <a:off x="4470400" y="3578464"/>
            <a:ext cx="2497666" cy="9744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그림 22">
            <a:extLst>
              <a:ext uri="{FF2B5EF4-FFF2-40B4-BE49-F238E27FC236}">
                <a16:creationId xmlns:a16="http://schemas.microsoft.com/office/drawing/2014/main" id="{C70C1491-95BB-8781-7D0B-8765D6654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150" y="2735404"/>
            <a:ext cx="4503868" cy="13871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B49E410-BF16-D71F-253D-1404D72EEAA5}"/>
              </a:ext>
            </a:extLst>
          </p:cNvPr>
          <p:cNvSpPr txBox="1"/>
          <p:nvPr/>
        </p:nvSpPr>
        <p:spPr>
          <a:xfrm>
            <a:off x="6203920" y="4283273"/>
            <a:ext cx="5988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err="1">
                <a:solidFill>
                  <a:srgbClr val="30396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getComponentEnabledSetting</a:t>
            </a:r>
            <a:r>
              <a:rPr lang="ko-KR" altLang="en-US" sz="1200" dirty="0">
                <a:solidFill>
                  <a:srgbClr val="303962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을 통해 앱 아이콘을 은닉 시킨다</a:t>
            </a:r>
          </a:p>
        </p:txBody>
      </p:sp>
    </p:spTree>
    <p:extLst>
      <p:ext uri="{BB962C8B-B14F-4D97-AF65-F5344CB8AC3E}">
        <p14:creationId xmlns:p14="http://schemas.microsoft.com/office/powerpoint/2010/main" val="339336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5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961</Words>
  <Application>Microsoft Office PowerPoint</Application>
  <PresentationFormat>와이드스크린</PresentationFormat>
  <Paragraphs>160</Paragraphs>
  <Slides>21</Slides>
  <Notes>21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9" baseType="lpstr">
      <vt:lpstr>나눔스퀘어</vt:lpstr>
      <vt:lpstr>나눔스퀘어 Bold</vt:lpstr>
      <vt:lpstr>나눔스퀘어_ac Bold</vt:lpstr>
      <vt:lpstr>맑은 고딕</vt:lpstr>
      <vt:lpstr>에스코어 드림 6 Bold</vt:lpstr>
      <vt:lpstr>에스코어 드림 9 Black</vt:lpstr>
      <vt:lpstr>Arial</vt:lpstr>
      <vt:lpstr>35_Office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조현석</dc:creator>
  <cp:lastModifiedBy>bclee</cp:lastModifiedBy>
  <cp:revision>40</cp:revision>
  <dcterms:created xsi:type="dcterms:W3CDTF">2021-12-09T06:07:30Z</dcterms:created>
  <dcterms:modified xsi:type="dcterms:W3CDTF">2023-12-20T03:11:59Z</dcterms:modified>
</cp:coreProperties>
</file>