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7" r:id="rId3"/>
    <p:sldId id="268" r:id="rId4"/>
    <p:sldId id="258" r:id="rId5"/>
    <p:sldId id="269" r:id="rId6"/>
    <p:sldId id="270" r:id="rId7"/>
    <p:sldId id="271" r:id="rId8"/>
    <p:sldId id="278" r:id="rId9"/>
    <p:sldId id="272" r:id="rId10"/>
    <p:sldId id="273" r:id="rId11"/>
    <p:sldId id="276" r:id="rId12"/>
    <p:sldId id="274" r:id="rId13"/>
    <p:sldId id="275" r:id="rId14"/>
    <p:sldId id="277" r:id="rId15"/>
    <p:sldId id="264" r:id="rId16"/>
  </p:sldIdLst>
  <p:sldSz cx="12192000" cy="6858000"/>
  <p:notesSz cx="6858000" cy="9144000"/>
  <p:embeddedFontLst>
    <p:embeddedFont>
      <p:font typeface="맑은 고딕" panose="020B0503020000020004" pitchFamily="50" charset="-127"/>
      <p:regular r:id="rId17"/>
      <p:bold r:id="rId18"/>
    </p:embeddedFont>
    <p:embeddedFont>
      <p:font typeface="바른돋움Pro 1" panose="02020603020101020101" pitchFamily="18" charset="-127"/>
      <p:regular r:id="rId19"/>
    </p:embeddedFont>
    <p:embeddedFont>
      <p:font typeface="바른돋움Pro 2" panose="02020603020101020101" pitchFamily="18" charset="-127"/>
      <p:regular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0535"/>
    <a:srgbClr val="A50021"/>
    <a:srgbClr val="FD6A6A"/>
    <a:srgbClr val="FF5050"/>
    <a:srgbClr val="CCCCCC"/>
    <a:srgbClr val="0F2233"/>
    <a:srgbClr val="546882"/>
    <a:srgbClr val="212D3F"/>
    <a:srgbClr val="283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579E-224C-4994-A7B1-42CB96BA5215}" type="datetimeFigureOut">
              <a:rPr lang="ko-KR" altLang="en-US" smtClean="0"/>
              <a:t>2018-12-17 Mon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235D-5676-4F1F-83DE-8F51EC7A16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54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579E-224C-4994-A7B1-42CB96BA5215}" type="datetimeFigureOut">
              <a:rPr lang="ko-KR" altLang="en-US" smtClean="0"/>
              <a:t>2018-12-17 Mon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235D-5676-4F1F-83DE-8F51EC7A16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950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579E-224C-4994-A7B1-42CB96BA5215}" type="datetimeFigureOut">
              <a:rPr lang="ko-KR" altLang="en-US" smtClean="0"/>
              <a:t>2018-12-17 Mon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235D-5676-4F1F-83DE-8F51EC7A16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40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579E-224C-4994-A7B1-42CB96BA5215}" type="datetimeFigureOut">
              <a:rPr lang="ko-KR" altLang="en-US" smtClean="0"/>
              <a:t>2018-12-17 Mon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235D-5676-4F1F-83DE-8F51EC7A16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48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579E-224C-4994-A7B1-42CB96BA5215}" type="datetimeFigureOut">
              <a:rPr lang="ko-KR" altLang="en-US" smtClean="0"/>
              <a:t>2018-12-17 Mon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235D-5676-4F1F-83DE-8F51EC7A16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53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579E-224C-4994-A7B1-42CB96BA5215}" type="datetimeFigureOut">
              <a:rPr lang="ko-KR" altLang="en-US" smtClean="0"/>
              <a:t>2018-12-17 Mon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235D-5676-4F1F-83DE-8F51EC7A16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04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579E-224C-4994-A7B1-42CB96BA5215}" type="datetimeFigureOut">
              <a:rPr lang="ko-KR" altLang="en-US" smtClean="0"/>
              <a:t>2018-12-17 Mon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235D-5676-4F1F-83DE-8F51EC7A16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48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579E-224C-4994-A7B1-42CB96BA5215}" type="datetimeFigureOut">
              <a:rPr lang="ko-KR" altLang="en-US" smtClean="0"/>
              <a:t>2018-12-17 Mon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235D-5676-4F1F-83DE-8F51EC7A16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246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579E-224C-4994-A7B1-42CB96BA5215}" type="datetimeFigureOut">
              <a:rPr lang="ko-KR" altLang="en-US" smtClean="0"/>
              <a:t>2018-12-17 Mon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235D-5676-4F1F-83DE-8F51EC7A16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21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579E-224C-4994-A7B1-42CB96BA5215}" type="datetimeFigureOut">
              <a:rPr lang="ko-KR" altLang="en-US" smtClean="0"/>
              <a:t>2018-12-17 Mon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235D-5676-4F1F-83DE-8F51EC7A16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873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579E-224C-4994-A7B1-42CB96BA5215}" type="datetimeFigureOut">
              <a:rPr lang="ko-KR" altLang="en-US" smtClean="0"/>
              <a:t>2018-12-17 Mon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235D-5676-4F1F-83DE-8F51EC7A16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50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0579E-224C-4994-A7B1-42CB96BA5215}" type="datetimeFigureOut">
              <a:rPr lang="ko-KR" altLang="en-US" smtClean="0"/>
              <a:t>2018-12-17 Mon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9235D-5676-4F1F-83DE-8F51EC7A16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49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103914" y="1436914"/>
            <a:ext cx="3984172" cy="3984172"/>
          </a:xfrm>
          <a:prstGeom prst="rect">
            <a:avLst/>
          </a:prstGeom>
          <a:solidFill>
            <a:srgbClr val="FF5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080341" y="249385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>
                <a:solidFill>
                  <a:schemeClr val="bg1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홈페이지</a:t>
            </a:r>
            <a:endParaRPr lang="en-US" altLang="ko-KR" sz="3600" dirty="0">
              <a:solidFill>
                <a:schemeClr val="bg1"/>
              </a:solidFill>
              <a:latin typeface="바른돋움Pro 2" panose="02020603020101020101" pitchFamily="18" charset="-127"/>
              <a:ea typeface="바른돋움Pro 2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8876" y="3110148"/>
            <a:ext cx="1034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>
                <a:solidFill>
                  <a:schemeClr val="bg1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발표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05561" y="4913992"/>
            <a:ext cx="1580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91416088 </a:t>
            </a:r>
            <a:r>
              <a:rPr lang="ko-KR" altLang="en-US" sz="1400" dirty="0">
                <a:solidFill>
                  <a:schemeClr val="bg1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나경민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3588" y="3975426"/>
            <a:ext cx="262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1400" dirty="0">
                <a:solidFill>
                  <a:schemeClr val="bg1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웹 어플리케이션 보안</a:t>
            </a:r>
          </a:p>
        </p:txBody>
      </p:sp>
      <p:cxnSp>
        <p:nvCxnSpPr>
          <p:cNvPr id="18" name="직선 연결선 17"/>
          <p:cNvCxnSpPr/>
          <p:nvPr/>
        </p:nvCxnSpPr>
        <p:spPr>
          <a:xfrm>
            <a:off x="5137546" y="3829957"/>
            <a:ext cx="191690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1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1820293" y="499016"/>
            <a:ext cx="371707" cy="906038"/>
          </a:xfrm>
          <a:prstGeom prst="rect">
            <a:avLst/>
          </a:prstGeom>
          <a:solidFill>
            <a:srgbClr val="1B2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1465477" y="769731"/>
            <a:ext cx="103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10 page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5545" y="749018"/>
            <a:ext cx="3959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rgbClr val="FF5050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날씨</a:t>
            </a:r>
            <a:r>
              <a:rPr lang="en-US" altLang="ko-KR" sz="3200" dirty="0">
                <a:solidFill>
                  <a:srgbClr val="FF5050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/</a:t>
            </a:r>
            <a:r>
              <a:rPr lang="ko-KR" altLang="en-US" sz="3200" dirty="0">
                <a:solidFill>
                  <a:srgbClr val="FF5050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학식 정보 서비스</a:t>
            </a:r>
          </a:p>
        </p:txBody>
      </p:sp>
      <p:cxnSp>
        <p:nvCxnSpPr>
          <p:cNvPr id="46" name="직선 연결선 45"/>
          <p:cNvCxnSpPr/>
          <p:nvPr/>
        </p:nvCxnSpPr>
        <p:spPr>
          <a:xfrm>
            <a:off x="847145" y="712776"/>
            <a:ext cx="37914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5545" y="1251165"/>
            <a:ext cx="150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동작중인 서비스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FDA651-B9F0-4CFE-A361-7CC48A9B7A85}"/>
              </a:ext>
            </a:extLst>
          </p:cNvPr>
          <p:cNvSpPr txBox="1"/>
          <p:nvPr/>
        </p:nvSpPr>
        <p:spPr>
          <a:xfrm>
            <a:off x="10534263" y="6306374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91416088 </a:t>
            </a:r>
            <a:r>
              <a:rPr lang="ko-KR" altLang="en-US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나경민</a:t>
            </a: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4E323A93-CF47-4A69-A58D-8E7BA2D038AD}"/>
              </a:ext>
            </a:extLst>
          </p:cNvPr>
          <p:cNvCxnSpPr>
            <a:cxnSpLocks/>
            <a:stCxn id="50" idx="1"/>
          </p:cNvCxnSpPr>
          <p:nvPr/>
        </p:nvCxnSpPr>
        <p:spPr>
          <a:xfrm flipH="1">
            <a:off x="1" y="6460263"/>
            <a:ext cx="105342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CE8246C-7AF7-46F5-A416-C0FB5FC6D87A}"/>
              </a:ext>
            </a:extLst>
          </p:cNvPr>
          <p:cNvGrpSpPr/>
          <p:nvPr/>
        </p:nvGrpSpPr>
        <p:grpSpPr>
          <a:xfrm>
            <a:off x="5776151" y="5653560"/>
            <a:ext cx="4222690" cy="774423"/>
            <a:chOff x="6085448" y="1905517"/>
            <a:chExt cx="5096902" cy="7744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F7DE9D-4959-4AE6-8DA9-43CA7BE97C78}"/>
                </a:ext>
              </a:extLst>
            </p:cNvPr>
            <p:cNvSpPr txBox="1"/>
            <p:nvPr/>
          </p:nvSpPr>
          <p:spPr>
            <a:xfrm>
              <a:off x="6085449" y="1905517"/>
              <a:ext cx="1446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solidFill>
                    <a:srgbClr val="FF5050"/>
                  </a:solidFill>
                  <a:latin typeface="바른돋움Pro 2" panose="02020603020101020101" pitchFamily="18" charset="-127"/>
                  <a:ea typeface="바른돋움Pro 2" panose="02020603020101020101" pitchFamily="18" charset="-127"/>
                </a:rPr>
                <a:t>구현 내용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7DF51E-2B90-4587-95AB-20FEFC98A53D}"/>
                </a:ext>
              </a:extLst>
            </p:cNvPr>
            <p:cNvSpPr txBox="1"/>
            <p:nvPr/>
          </p:nvSpPr>
          <p:spPr>
            <a:xfrm>
              <a:off x="6085448" y="2156720"/>
              <a:ext cx="50969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관련 정보를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크롤링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 하여 표시 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/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해당 내용은 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php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연계</a:t>
              </a:r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endParaRPr>
            </a:p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(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서버 자원 부족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)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540FEC20-B153-4A8E-BEFC-D6678B347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39" y="1835940"/>
            <a:ext cx="4933950" cy="40100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C049C61-5D93-437B-88C9-65A55AB17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284" y="1721249"/>
            <a:ext cx="49244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2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1820293" y="499016"/>
            <a:ext cx="371707" cy="906038"/>
          </a:xfrm>
          <a:prstGeom prst="rect">
            <a:avLst/>
          </a:prstGeom>
          <a:solidFill>
            <a:srgbClr val="1B2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1465477" y="769731"/>
            <a:ext cx="103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11 page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5545" y="749018"/>
            <a:ext cx="3959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rgbClr val="FF5050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날씨</a:t>
            </a:r>
            <a:r>
              <a:rPr lang="en-US" altLang="ko-KR" sz="3200" dirty="0">
                <a:solidFill>
                  <a:srgbClr val="FF5050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/</a:t>
            </a:r>
            <a:r>
              <a:rPr lang="ko-KR" altLang="en-US" sz="3200" dirty="0">
                <a:solidFill>
                  <a:srgbClr val="FF5050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학식 정보 서비스</a:t>
            </a:r>
          </a:p>
        </p:txBody>
      </p:sp>
      <p:cxnSp>
        <p:nvCxnSpPr>
          <p:cNvPr id="46" name="직선 연결선 45"/>
          <p:cNvCxnSpPr/>
          <p:nvPr/>
        </p:nvCxnSpPr>
        <p:spPr>
          <a:xfrm>
            <a:off x="847145" y="712776"/>
            <a:ext cx="37914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5545" y="1251165"/>
            <a:ext cx="150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동작중인 서비스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FDA651-B9F0-4CFE-A361-7CC48A9B7A85}"/>
              </a:ext>
            </a:extLst>
          </p:cNvPr>
          <p:cNvSpPr txBox="1"/>
          <p:nvPr/>
        </p:nvSpPr>
        <p:spPr>
          <a:xfrm>
            <a:off x="10534263" y="6306374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91416088 </a:t>
            </a:r>
            <a:r>
              <a:rPr lang="ko-KR" altLang="en-US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나경민</a:t>
            </a: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4E323A93-CF47-4A69-A58D-8E7BA2D038AD}"/>
              </a:ext>
            </a:extLst>
          </p:cNvPr>
          <p:cNvCxnSpPr>
            <a:cxnSpLocks/>
            <a:stCxn id="50" idx="1"/>
          </p:cNvCxnSpPr>
          <p:nvPr/>
        </p:nvCxnSpPr>
        <p:spPr>
          <a:xfrm flipH="1">
            <a:off x="1" y="6460263"/>
            <a:ext cx="105342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CE8246C-7AF7-46F5-A416-C0FB5FC6D87A}"/>
              </a:ext>
            </a:extLst>
          </p:cNvPr>
          <p:cNvGrpSpPr/>
          <p:nvPr/>
        </p:nvGrpSpPr>
        <p:grpSpPr>
          <a:xfrm>
            <a:off x="6607978" y="4899011"/>
            <a:ext cx="4222690" cy="558980"/>
            <a:chOff x="6085448" y="1905517"/>
            <a:chExt cx="5096902" cy="5589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F7DE9D-4959-4AE6-8DA9-43CA7BE97C78}"/>
                </a:ext>
              </a:extLst>
            </p:cNvPr>
            <p:cNvSpPr txBox="1"/>
            <p:nvPr/>
          </p:nvSpPr>
          <p:spPr>
            <a:xfrm>
              <a:off x="6085449" y="1905517"/>
              <a:ext cx="17243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solidFill>
                    <a:srgbClr val="FF5050"/>
                  </a:solidFill>
                  <a:latin typeface="바른돋움Pro 2" panose="02020603020101020101" pitchFamily="18" charset="-127"/>
                  <a:ea typeface="바른돋움Pro 2" panose="02020603020101020101" pitchFamily="18" charset="-127"/>
                </a:rPr>
                <a:t>Php</a:t>
              </a:r>
              <a:r>
                <a:rPr lang="ko-KR" altLang="en-US" sz="1600" dirty="0">
                  <a:solidFill>
                    <a:srgbClr val="FF5050"/>
                  </a:solidFill>
                  <a:latin typeface="바른돋움Pro 2" panose="02020603020101020101" pitchFamily="18" charset="-127"/>
                  <a:ea typeface="바른돋움Pro 2" panose="02020603020101020101" pitchFamily="18" charset="-127"/>
                </a:rPr>
                <a:t> 작성 코드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7DF51E-2B90-4587-95AB-20FEFC98A53D}"/>
                </a:ext>
              </a:extLst>
            </p:cNvPr>
            <p:cNvSpPr txBox="1"/>
            <p:nvPr/>
          </p:nvSpPr>
          <p:spPr>
            <a:xfrm>
              <a:off x="6085448" y="2156720"/>
              <a:ext cx="5096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Php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와 연계하여 추출하는 코드</a:t>
              </a: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8E815AAA-2CE7-46FF-A7B6-46D2C3710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0" y="1647824"/>
            <a:ext cx="6089329" cy="405232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92B8FCF-1B7C-41DC-A1E0-E01AE56B0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925" y="1620434"/>
            <a:ext cx="5621766" cy="31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72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1820293" y="499016"/>
            <a:ext cx="371707" cy="906038"/>
          </a:xfrm>
          <a:prstGeom prst="rect">
            <a:avLst/>
          </a:prstGeom>
          <a:solidFill>
            <a:srgbClr val="1B2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1465477" y="769731"/>
            <a:ext cx="103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12 page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5545" y="749018"/>
            <a:ext cx="2185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rgbClr val="FF5050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사용자 인증</a:t>
            </a:r>
          </a:p>
        </p:txBody>
      </p:sp>
      <p:cxnSp>
        <p:nvCxnSpPr>
          <p:cNvPr id="46" name="직선 연결선 45"/>
          <p:cNvCxnSpPr/>
          <p:nvPr/>
        </p:nvCxnSpPr>
        <p:spPr>
          <a:xfrm>
            <a:off x="847145" y="712776"/>
            <a:ext cx="37914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5545" y="1251165"/>
            <a:ext cx="1988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사용자 인증 정보 저장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FDA651-B9F0-4CFE-A361-7CC48A9B7A85}"/>
              </a:ext>
            </a:extLst>
          </p:cNvPr>
          <p:cNvSpPr txBox="1"/>
          <p:nvPr/>
        </p:nvSpPr>
        <p:spPr>
          <a:xfrm>
            <a:off x="10534263" y="6306374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91416088 </a:t>
            </a:r>
            <a:r>
              <a:rPr lang="ko-KR" altLang="en-US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나경민</a:t>
            </a: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4E323A93-CF47-4A69-A58D-8E7BA2D038AD}"/>
              </a:ext>
            </a:extLst>
          </p:cNvPr>
          <p:cNvCxnSpPr>
            <a:cxnSpLocks/>
            <a:stCxn id="50" idx="1"/>
          </p:cNvCxnSpPr>
          <p:nvPr/>
        </p:nvCxnSpPr>
        <p:spPr>
          <a:xfrm flipH="1">
            <a:off x="1" y="6460263"/>
            <a:ext cx="105342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CE8246C-7AF7-46F5-A416-C0FB5FC6D87A}"/>
              </a:ext>
            </a:extLst>
          </p:cNvPr>
          <p:cNvGrpSpPr/>
          <p:nvPr/>
        </p:nvGrpSpPr>
        <p:grpSpPr>
          <a:xfrm>
            <a:off x="847145" y="4203003"/>
            <a:ext cx="5845260" cy="774423"/>
            <a:chOff x="6085448" y="1905517"/>
            <a:chExt cx="5096902" cy="7744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F7DE9D-4959-4AE6-8DA9-43CA7BE97C78}"/>
                </a:ext>
              </a:extLst>
            </p:cNvPr>
            <p:cNvSpPr txBox="1"/>
            <p:nvPr/>
          </p:nvSpPr>
          <p:spPr>
            <a:xfrm>
              <a:off x="6085449" y="1905517"/>
              <a:ext cx="24808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solidFill>
                    <a:srgbClr val="FF5050"/>
                  </a:solidFill>
                  <a:latin typeface="바른돋움Pro 2" panose="02020603020101020101" pitchFamily="18" charset="-127"/>
                  <a:ea typeface="바른돋움Pro 2" panose="02020603020101020101" pitchFamily="18" charset="-127"/>
                </a:rPr>
                <a:t>사용자 인증 정보 저장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7DF51E-2B90-4587-95AB-20FEFC98A53D}"/>
                </a:ext>
              </a:extLst>
            </p:cNvPr>
            <p:cNvSpPr txBox="1"/>
            <p:nvPr/>
          </p:nvSpPr>
          <p:spPr>
            <a:xfrm>
              <a:off x="6085448" y="2156720"/>
              <a:ext cx="50969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사용자 인증 정보에 대한 저장은 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JWT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를 이용하여 암호화 하여 저장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.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81938574-CFBB-436D-B632-854CE6AB7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45" y="1904411"/>
            <a:ext cx="11434343" cy="152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01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1820293" y="499016"/>
            <a:ext cx="371707" cy="906038"/>
          </a:xfrm>
          <a:prstGeom prst="rect">
            <a:avLst/>
          </a:prstGeom>
          <a:solidFill>
            <a:srgbClr val="1B2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1465477" y="769731"/>
            <a:ext cx="103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13 page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5545" y="749018"/>
            <a:ext cx="3502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rgbClr val="FF5050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회원가입 처리 추가</a:t>
            </a:r>
          </a:p>
        </p:txBody>
      </p:sp>
      <p:cxnSp>
        <p:nvCxnSpPr>
          <p:cNvPr id="46" name="직선 연결선 45"/>
          <p:cNvCxnSpPr/>
          <p:nvPr/>
        </p:nvCxnSpPr>
        <p:spPr>
          <a:xfrm>
            <a:off x="847145" y="712776"/>
            <a:ext cx="37914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5545" y="1251165"/>
            <a:ext cx="1745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회원가입 처리 수정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FDA651-B9F0-4CFE-A361-7CC48A9B7A85}"/>
              </a:ext>
            </a:extLst>
          </p:cNvPr>
          <p:cNvSpPr txBox="1"/>
          <p:nvPr/>
        </p:nvSpPr>
        <p:spPr>
          <a:xfrm>
            <a:off x="10534263" y="6306374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91416088 </a:t>
            </a:r>
            <a:r>
              <a:rPr lang="ko-KR" altLang="en-US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나경민</a:t>
            </a: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4E323A93-CF47-4A69-A58D-8E7BA2D038AD}"/>
              </a:ext>
            </a:extLst>
          </p:cNvPr>
          <p:cNvCxnSpPr>
            <a:cxnSpLocks/>
            <a:stCxn id="50" idx="1"/>
          </p:cNvCxnSpPr>
          <p:nvPr/>
        </p:nvCxnSpPr>
        <p:spPr>
          <a:xfrm flipH="1">
            <a:off x="1" y="6460263"/>
            <a:ext cx="105342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CE8246C-7AF7-46F5-A416-C0FB5FC6D87A}"/>
              </a:ext>
            </a:extLst>
          </p:cNvPr>
          <p:cNvGrpSpPr/>
          <p:nvPr/>
        </p:nvGrpSpPr>
        <p:grpSpPr>
          <a:xfrm>
            <a:off x="712339" y="4479997"/>
            <a:ext cx="5845260" cy="774423"/>
            <a:chOff x="6085448" y="1905517"/>
            <a:chExt cx="5096902" cy="7744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F7DE9D-4959-4AE6-8DA9-43CA7BE97C78}"/>
                </a:ext>
              </a:extLst>
            </p:cNvPr>
            <p:cNvSpPr txBox="1"/>
            <p:nvPr/>
          </p:nvSpPr>
          <p:spPr>
            <a:xfrm>
              <a:off x="6085448" y="1905517"/>
              <a:ext cx="16356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solidFill>
                    <a:srgbClr val="FF5050"/>
                  </a:solidFill>
                  <a:latin typeface="바른돋움Pro 2" panose="02020603020101020101" pitchFamily="18" charset="-127"/>
                  <a:ea typeface="바른돋움Pro 2" panose="02020603020101020101" pitchFamily="18" charset="-127"/>
                </a:rPr>
                <a:t>회원 가입시 </a:t>
              </a:r>
              <a:r>
                <a:rPr lang="en-US" altLang="ko-KR" sz="1600" dirty="0">
                  <a:solidFill>
                    <a:srgbClr val="FF5050"/>
                  </a:solidFill>
                  <a:latin typeface="바른돋움Pro 2" panose="02020603020101020101" pitchFamily="18" charset="-127"/>
                  <a:ea typeface="바른돋움Pro 2" panose="02020603020101020101" pitchFamily="18" charset="-127"/>
                </a:rPr>
                <a:t>ID </a:t>
              </a:r>
              <a:r>
                <a:rPr lang="ko-KR" altLang="en-US" sz="1600" dirty="0">
                  <a:solidFill>
                    <a:srgbClr val="FF5050"/>
                  </a:solidFill>
                  <a:latin typeface="바른돋움Pro 2" panose="02020603020101020101" pitchFamily="18" charset="-127"/>
                  <a:ea typeface="바른돋움Pro 2" panose="02020603020101020101" pitchFamily="18" charset="-127"/>
                </a:rPr>
                <a:t>체크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7DF51E-2B90-4587-95AB-20FEFC98A53D}"/>
                </a:ext>
              </a:extLst>
            </p:cNvPr>
            <p:cNvSpPr txBox="1"/>
            <p:nvPr/>
          </p:nvSpPr>
          <p:spPr>
            <a:xfrm>
              <a:off x="6085448" y="2156720"/>
              <a:ext cx="50969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ID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기입시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 영문과 숫자를 제외한 문자열을 사용할 수 없도록 확인 후 체크</a:t>
              </a:r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endParaRPr>
            </a:p>
            <a:p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또한 기입 가능한 글자는 최소 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4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글자에서 최대 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20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글자 까지 가능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.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15442F51-30FC-4206-9DA5-4FA74517C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14" y="2061089"/>
            <a:ext cx="5915929" cy="191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62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545" y="749018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rgbClr val="FF5050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추가 계획 및 보강</a:t>
            </a:r>
          </a:p>
        </p:txBody>
      </p:sp>
      <p:cxnSp>
        <p:nvCxnSpPr>
          <p:cNvPr id="4" name="직선 연결선 3"/>
          <p:cNvCxnSpPr/>
          <p:nvPr/>
        </p:nvCxnSpPr>
        <p:spPr>
          <a:xfrm>
            <a:off x="847145" y="712776"/>
            <a:ext cx="37914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45545" y="1251165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추가적 보강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1820293" y="499016"/>
            <a:ext cx="371707" cy="906038"/>
          </a:xfrm>
          <a:prstGeom prst="rect">
            <a:avLst/>
          </a:prstGeom>
          <a:solidFill>
            <a:srgbClr val="1B2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1465477" y="769731"/>
            <a:ext cx="103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14 page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0B60F0-367D-4B78-BCFA-F11CD63B9803}"/>
              </a:ext>
            </a:extLst>
          </p:cNvPr>
          <p:cNvSpPr txBox="1"/>
          <p:nvPr/>
        </p:nvSpPr>
        <p:spPr>
          <a:xfrm>
            <a:off x="10534263" y="6306374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91416088 </a:t>
            </a:r>
            <a:r>
              <a:rPr lang="ko-KR" altLang="en-US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나경민</a:t>
            </a: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120602D7-D03F-4ADA-9DEE-00D3ECAC94F4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1" y="6460263"/>
            <a:ext cx="105342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BAD0B196-4611-42BD-8E69-0BFA9F07122D}"/>
              </a:ext>
            </a:extLst>
          </p:cNvPr>
          <p:cNvGrpSpPr/>
          <p:nvPr/>
        </p:nvGrpSpPr>
        <p:grpSpPr>
          <a:xfrm>
            <a:off x="745545" y="2358890"/>
            <a:ext cx="10030405" cy="917122"/>
            <a:chOff x="6085448" y="1905517"/>
            <a:chExt cx="5096902" cy="91712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8C5E7A-57FB-4EF1-B618-CC877CAD1EEC}"/>
                </a:ext>
              </a:extLst>
            </p:cNvPr>
            <p:cNvSpPr txBox="1"/>
            <p:nvPr/>
          </p:nvSpPr>
          <p:spPr>
            <a:xfrm>
              <a:off x="6085449" y="1905517"/>
              <a:ext cx="1464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solidFill>
                    <a:srgbClr val="FF5050"/>
                  </a:solidFill>
                  <a:latin typeface="바른돋움Pro 2" panose="02020603020101020101" pitchFamily="18" charset="-127"/>
                  <a:ea typeface="바른돋움Pro 2" panose="02020603020101020101" pitchFamily="18" charset="-127"/>
                </a:rPr>
                <a:t>버스 정보 안내 시스템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2B4E422-DDE7-4F4C-895A-BAC9C6310475}"/>
                </a:ext>
              </a:extLst>
            </p:cNvPr>
            <p:cNvSpPr txBox="1"/>
            <p:nvPr/>
          </p:nvSpPr>
          <p:spPr>
            <a:xfrm>
              <a:off x="6085448" y="2237864"/>
              <a:ext cx="50969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공공 데이터 포탈의 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API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를 사용하려 했으나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,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관련 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API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의 응답 실패로 인하여 조회 불가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. &gt;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대체 우회 방법 고려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.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263F1CD-CC6E-49B4-98A5-09A817F8EAF0}"/>
              </a:ext>
            </a:extLst>
          </p:cNvPr>
          <p:cNvGrpSpPr/>
          <p:nvPr/>
        </p:nvGrpSpPr>
        <p:grpSpPr>
          <a:xfrm>
            <a:off x="745544" y="3406855"/>
            <a:ext cx="10030405" cy="670901"/>
            <a:chOff x="6085448" y="1905517"/>
            <a:chExt cx="5096902" cy="67090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AB8DD8-6F12-452D-A255-89C679B88F25}"/>
                </a:ext>
              </a:extLst>
            </p:cNvPr>
            <p:cNvSpPr txBox="1"/>
            <p:nvPr/>
          </p:nvSpPr>
          <p:spPr>
            <a:xfrm>
              <a:off x="6085449" y="1905517"/>
              <a:ext cx="11185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solidFill>
                    <a:srgbClr val="FF5050"/>
                  </a:solidFill>
                  <a:latin typeface="바른돋움Pro 2" panose="02020603020101020101" pitchFamily="18" charset="-127"/>
                  <a:ea typeface="바른돋움Pro 2" panose="02020603020101020101" pitchFamily="18" charset="-127"/>
                </a:rPr>
                <a:t>회원가입 중복 탐지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FF1AC4-3EA7-48A8-8CF1-A765ABBC3799}"/>
                </a:ext>
              </a:extLst>
            </p:cNvPr>
            <p:cNvSpPr txBox="1"/>
            <p:nvPr/>
          </p:nvSpPr>
          <p:spPr>
            <a:xfrm>
              <a:off x="6085448" y="2237864"/>
              <a:ext cx="50969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아이디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 / </a:t>
              </a:r>
              <a:r>
                <a:rPr lang="ko-KR" altLang="en-US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이메일등에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 대한 중복 탐지 부재로 인한 중복 가입 가능성 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&gt;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수정 예정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.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6E7CD52-7D3E-4BEC-B567-B7A6BA0264C3}"/>
              </a:ext>
            </a:extLst>
          </p:cNvPr>
          <p:cNvGrpSpPr/>
          <p:nvPr/>
        </p:nvGrpSpPr>
        <p:grpSpPr>
          <a:xfrm>
            <a:off x="745543" y="4345105"/>
            <a:ext cx="10030405" cy="670901"/>
            <a:chOff x="6085448" y="1905517"/>
            <a:chExt cx="5096902" cy="67090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DEB9DDA-4C96-47D0-913A-0D429F0134F7}"/>
                </a:ext>
              </a:extLst>
            </p:cNvPr>
            <p:cNvSpPr txBox="1"/>
            <p:nvPr/>
          </p:nvSpPr>
          <p:spPr>
            <a:xfrm>
              <a:off x="6085449" y="1905517"/>
              <a:ext cx="8790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solidFill>
                    <a:srgbClr val="FF5050"/>
                  </a:solidFill>
                  <a:latin typeface="바른돋움Pro 2" panose="02020603020101020101" pitchFamily="18" charset="-127"/>
                  <a:ea typeface="바른돋움Pro 2" panose="02020603020101020101" pitchFamily="18" charset="-127"/>
                </a:rPr>
                <a:t>서버 자원 증가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969674-89D7-49DC-9C32-C3C455C513FA}"/>
                </a:ext>
              </a:extLst>
            </p:cNvPr>
            <p:cNvSpPr txBox="1"/>
            <p:nvPr/>
          </p:nvSpPr>
          <p:spPr>
            <a:xfrm>
              <a:off x="6085448" y="2237864"/>
              <a:ext cx="50969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서버 업그레이드로 서브 애플리케이션 전부 교체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335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1820293" y="499016"/>
            <a:ext cx="371707" cy="906038"/>
          </a:xfrm>
          <a:prstGeom prst="rect">
            <a:avLst/>
          </a:prstGeom>
          <a:solidFill>
            <a:srgbClr val="1B2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1465477" y="769731"/>
            <a:ext cx="103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</a:rPr>
              <a:t>15 </a:t>
            </a:r>
            <a:r>
              <a:rPr lang="en-US" altLang="ko-KR" dirty="0">
                <a:solidFill>
                  <a:schemeClr val="bg1"/>
                </a:solidFill>
              </a:rPr>
              <a:t>page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5545" y="749018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FF5050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Q&amp;A</a:t>
            </a:r>
            <a:endParaRPr lang="ko-KR" altLang="en-US" sz="3200" dirty="0">
              <a:solidFill>
                <a:srgbClr val="FF5050"/>
              </a:solidFill>
              <a:latin typeface="바른돋움Pro 2" panose="02020603020101020101" pitchFamily="18" charset="-127"/>
              <a:ea typeface="바른돋움Pro 2" panose="02020603020101020101" pitchFamily="18" charset="-127"/>
            </a:endParaRPr>
          </a:p>
        </p:txBody>
      </p:sp>
      <p:cxnSp>
        <p:nvCxnSpPr>
          <p:cNvPr id="46" name="직선 연결선 45"/>
          <p:cNvCxnSpPr/>
          <p:nvPr/>
        </p:nvCxnSpPr>
        <p:spPr>
          <a:xfrm>
            <a:off x="847145" y="712776"/>
            <a:ext cx="37914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5545" y="1251165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Q&amp;A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BD9238-5729-435A-9E63-35CE690C319A}"/>
              </a:ext>
            </a:extLst>
          </p:cNvPr>
          <p:cNvSpPr txBox="1"/>
          <p:nvPr/>
        </p:nvSpPr>
        <p:spPr>
          <a:xfrm>
            <a:off x="10534263" y="6306374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91416088 </a:t>
            </a:r>
            <a:r>
              <a:rPr lang="ko-KR" altLang="en-US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나경민</a:t>
            </a:r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20C05F53-577E-413B-B57C-F85632801B07}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1" y="6460263"/>
            <a:ext cx="105342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1C21809-F5A6-4FD4-A762-9C15AE98B263}"/>
              </a:ext>
            </a:extLst>
          </p:cNvPr>
          <p:cNvSpPr txBox="1"/>
          <p:nvPr/>
        </p:nvSpPr>
        <p:spPr>
          <a:xfrm>
            <a:off x="2971801" y="2644170"/>
            <a:ext cx="5101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atin typeface="바른돋움Pro 2" panose="02020603020101020101" pitchFamily="18" charset="-127"/>
                <a:ea typeface="바른돋움Pro 2" panose="02020603020101020101" pitchFamily="18" charset="-127"/>
              </a:rPr>
              <a:t>Question</a:t>
            </a:r>
          </a:p>
          <a:p>
            <a:pPr algn="ctr"/>
            <a:r>
              <a:rPr lang="en-US" altLang="ko-KR" sz="3200" dirty="0">
                <a:latin typeface="바른돋움Pro 2" panose="02020603020101020101" pitchFamily="18" charset="-127"/>
                <a:ea typeface="바른돋움Pro 2" panose="02020603020101020101" pitchFamily="18" charset="-127"/>
              </a:rPr>
              <a:t>&amp;</a:t>
            </a:r>
          </a:p>
          <a:p>
            <a:pPr algn="ctr"/>
            <a:r>
              <a:rPr lang="en-US" altLang="ko-KR" sz="3200" dirty="0">
                <a:latin typeface="바른돋움Pro 2" panose="02020603020101020101" pitchFamily="18" charset="-127"/>
                <a:ea typeface="바른돋움Pro 2" panose="02020603020101020101" pitchFamily="18" charset="-127"/>
              </a:rPr>
              <a:t>Answer</a:t>
            </a:r>
            <a:endParaRPr lang="ko-KR" altLang="en-US" sz="3200" dirty="0">
              <a:latin typeface="바른돋움Pro 2" panose="02020603020101020101" pitchFamily="18" charset="-127"/>
              <a:ea typeface="바른돋움Pro 2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72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1820293" y="499016"/>
            <a:ext cx="371707" cy="906038"/>
          </a:xfrm>
          <a:prstGeom prst="rect">
            <a:avLst/>
          </a:prstGeom>
          <a:solidFill>
            <a:srgbClr val="1B2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1528796" y="769731"/>
            <a:ext cx="91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2 page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5545" y="74901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rgbClr val="FF5050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목차</a:t>
            </a:r>
          </a:p>
        </p:txBody>
      </p:sp>
      <p:cxnSp>
        <p:nvCxnSpPr>
          <p:cNvPr id="46" name="직선 연결선 45"/>
          <p:cNvCxnSpPr/>
          <p:nvPr/>
        </p:nvCxnSpPr>
        <p:spPr>
          <a:xfrm>
            <a:off x="847145" y="712776"/>
            <a:ext cx="37914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5545" y="125116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목차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534263" y="6306374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91416088 </a:t>
            </a:r>
            <a:r>
              <a:rPr lang="ko-KR" altLang="en-US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나경민</a:t>
            </a:r>
          </a:p>
        </p:txBody>
      </p:sp>
      <p:sp>
        <p:nvSpPr>
          <p:cNvPr id="52" name="타원 51"/>
          <p:cNvSpPr/>
          <p:nvPr/>
        </p:nvSpPr>
        <p:spPr>
          <a:xfrm>
            <a:off x="7678364" y="2289461"/>
            <a:ext cx="1866904" cy="1866904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98" y="2585857"/>
            <a:ext cx="1491436" cy="1274112"/>
          </a:xfrm>
          <a:prstGeom prst="rect">
            <a:avLst/>
          </a:prstGeom>
        </p:spPr>
      </p:pic>
      <p:sp>
        <p:nvSpPr>
          <p:cNvPr id="54" name="타원 53"/>
          <p:cNvSpPr/>
          <p:nvPr/>
        </p:nvSpPr>
        <p:spPr>
          <a:xfrm>
            <a:off x="5084313" y="2289461"/>
            <a:ext cx="1866904" cy="1866904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032" y="2480891"/>
            <a:ext cx="1615466" cy="1414678"/>
          </a:xfrm>
          <a:prstGeom prst="rect">
            <a:avLst/>
          </a:prstGeom>
        </p:spPr>
      </p:pic>
      <p:sp>
        <p:nvSpPr>
          <p:cNvPr id="51" name="타원 50"/>
          <p:cNvSpPr/>
          <p:nvPr/>
        </p:nvSpPr>
        <p:spPr>
          <a:xfrm>
            <a:off x="2490261" y="2289461"/>
            <a:ext cx="1866904" cy="1866904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327" y="2580770"/>
            <a:ext cx="1501998" cy="1382792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12032" y="4457930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FF5050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1.</a:t>
            </a:r>
            <a:r>
              <a:rPr lang="ko-KR" altLang="en-US" sz="1600" dirty="0">
                <a:solidFill>
                  <a:srgbClr val="FF5050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서비스</a:t>
            </a:r>
            <a:r>
              <a:rPr lang="en-US" altLang="ko-KR" sz="1600" dirty="0">
                <a:solidFill>
                  <a:srgbClr val="FF5050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	</a:t>
            </a:r>
            <a:endParaRPr lang="ko-KR" altLang="en-US" sz="1600" dirty="0">
              <a:solidFill>
                <a:srgbClr val="FF5050"/>
              </a:solidFill>
              <a:latin typeface="바른돋움Pro 2" panose="02020603020101020101" pitchFamily="18" charset="-127"/>
              <a:ea typeface="바른돋움Pro 2" panose="02020603020101020101" pitchFamily="18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66370" y="4796484"/>
            <a:ext cx="2399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동작 서비스 설명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082047" y="4457930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FF5050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2. </a:t>
            </a:r>
            <a:r>
              <a:rPr lang="ko-KR" altLang="en-US" sz="1600" dirty="0">
                <a:solidFill>
                  <a:srgbClr val="FF5050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추가 계획 및 보강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857170" y="4796484"/>
            <a:ext cx="251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프로그래밍중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 미흡한 점이나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바른돋움Pro 1" panose="02020603020101020101" pitchFamily="18" charset="-127"/>
              <a:ea typeface="바른돋움Pro 1" panose="02020603020101020101" pitchFamily="18" charset="-127"/>
            </a:endParaRPr>
          </a:p>
          <a:p>
            <a:pPr algn="ctr"/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부족한점 보완 예정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344500" y="4457930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FF5050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Q&amp;A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447970" y="4796484"/>
            <a:ext cx="2399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Q&amp;A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바른돋움Pro 1" panose="02020603020101020101" pitchFamily="18" charset="-127"/>
              <a:ea typeface="바른돋움Pro 1" panose="02020603020101020101" pitchFamily="18" charset="-127"/>
            </a:endParaRPr>
          </a:p>
        </p:txBody>
      </p:sp>
      <p:cxnSp>
        <p:nvCxnSpPr>
          <p:cNvPr id="26" name="직선 연결선 25"/>
          <p:cNvCxnSpPr>
            <a:cxnSpLocks/>
            <a:stCxn id="48" idx="1"/>
          </p:cNvCxnSpPr>
          <p:nvPr/>
        </p:nvCxnSpPr>
        <p:spPr>
          <a:xfrm flipH="1">
            <a:off x="1" y="6460263"/>
            <a:ext cx="105342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90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1820293" y="499016"/>
            <a:ext cx="371707" cy="906038"/>
          </a:xfrm>
          <a:prstGeom prst="rect">
            <a:avLst/>
          </a:prstGeom>
          <a:solidFill>
            <a:srgbClr val="1B2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1528796" y="769731"/>
            <a:ext cx="91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3 page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E58C4E-A2A1-418A-BCE0-CBE0EC5BB213}"/>
              </a:ext>
            </a:extLst>
          </p:cNvPr>
          <p:cNvSpPr txBox="1"/>
          <p:nvPr/>
        </p:nvSpPr>
        <p:spPr>
          <a:xfrm>
            <a:off x="10534263" y="6306374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91416088 </a:t>
            </a:r>
            <a:r>
              <a:rPr lang="ko-KR" altLang="en-US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나경민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C028F916-5C67-49ED-A3DE-E1ADF256A7FF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" y="6460263"/>
            <a:ext cx="105342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CE142F99-D85B-4900-B7B3-874F81548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7" y="8285"/>
            <a:ext cx="6052530" cy="6858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EBFD6DED-E9E2-4B17-91E3-E6C3D140A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286"/>
            <a:ext cx="6116315" cy="684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9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1820293" y="499016"/>
            <a:ext cx="371707" cy="906038"/>
          </a:xfrm>
          <a:prstGeom prst="rect">
            <a:avLst/>
          </a:prstGeom>
          <a:solidFill>
            <a:srgbClr val="1B2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4" name="그룹 43"/>
          <p:cNvGrpSpPr/>
          <p:nvPr/>
        </p:nvGrpSpPr>
        <p:grpSpPr>
          <a:xfrm>
            <a:off x="745545" y="1835940"/>
            <a:ext cx="5096902" cy="989867"/>
            <a:chOff x="6085448" y="1905517"/>
            <a:chExt cx="5096902" cy="989867"/>
          </a:xfrm>
        </p:grpSpPr>
        <p:sp>
          <p:nvSpPr>
            <p:cNvPr id="26" name="TextBox 25"/>
            <p:cNvSpPr txBox="1"/>
            <p:nvPr/>
          </p:nvSpPr>
          <p:spPr>
            <a:xfrm>
              <a:off x="6085449" y="1905517"/>
              <a:ext cx="14093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solidFill>
                    <a:srgbClr val="FF5050"/>
                  </a:solidFill>
                  <a:latin typeface="바른돋움Pro 2" panose="02020603020101020101" pitchFamily="18" charset="-127"/>
                  <a:ea typeface="바른돋움Pro 2" panose="02020603020101020101" pitchFamily="18" charset="-127"/>
                </a:rPr>
                <a:t>Chat Service</a:t>
              </a:r>
              <a:endParaRPr lang="ko-KR" altLang="en-US" sz="1600" dirty="0">
                <a:solidFill>
                  <a:srgbClr val="FF5050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85448" y="2156720"/>
              <a:ext cx="50969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클라이언트 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/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서버 통신을 이용한 웹 채팅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클라이언트와 서버 통신을 이용한 웹 채팅 구현</a:t>
              </a:r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채팅 정보의 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DB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화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 rot="16200000">
            <a:off x="11528796" y="769731"/>
            <a:ext cx="91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4 page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5545" y="749018"/>
            <a:ext cx="214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>
                <a:solidFill>
                  <a:srgbClr val="FF5050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구현 서비스</a:t>
            </a:r>
            <a:endParaRPr lang="ko-KR" altLang="en-US" sz="3200" dirty="0">
              <a:solidFill>
                <a:srgbClr val="FF5050"/>
              </a:solidFill>
              <a:latin typeface="바른돋움Pro 2" panose="02020603020101020101" pitchFamily="18" charset="-127"/>
              <a:ea typeface="바른돋움Pro 2" panose="02020603020101020101" pitchFamily="18" charset="-127"/>
            </a:endParaRPr>
          </a:p>
        </p:txBody>
      </p:sp>
      <p:cxnSp>
        <p:nvCxnSpPr>
          <p:cNvPr id="46" name="직선 연결선 45"/>
          <p:cNvCxnSpPr/>
          <p:nvPr/>
        </p:nvCxnSpPr>
        <p:spPr>
          <a:xfrm>
            <a:off x="847145" y="712776"/>
            <a:ext cx="37914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5545" y="1251165"/>
            <a:ext cx="132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구현한 서비스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FDA651-B9F0-4CFE-A361-7CC48A9B7A85}"/>
              </a:ext>
            </a:extLst>
          </p:cNvPr>
          <p:cNvSpPr txBox="1"/>
          <p:nvPr/>
        </p:nvSpPr>
        <p:spPr>
          <a:xfrm>
            <a:off x="10534263" y="6306374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91416088 </a:t>
            </a:r>
            <a:r>
              <a:rPr lang="ko-KR" altLang="en-US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나경민</a:t>
            </a: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4E323A93-CF47-4A69-A58D-8E7BA2D038AD}"/>
              </a:ext>
            </a:extLst>
          </p:cNvPr>
          <p:cNvCxnSpPr>
            <a:cxnSpLocks/>
            <a:stCxn id="50" idx="1"/>
          </p:cNvCxnSpPr>
          <p:nvPr/>
        </p:nvCxnSpPr>
        <p:spPr>
          <a:xfrm flipH="1">
            <a:off x="1" y="6460263"/>
            <a:ext cx="105342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7C92D5A6-B20D-4F8A-9803-2B8CC17F5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787" y="1405053"/>
            <a:ext cx="6601567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1820293" y="499016"/>
            <a:ext cx="371707" cy="906038"/>
          </a:xfrm>
          <a:prstGeom prst="rect">
            <a:avLst/>
          </a:prstGeom>
          <a:solidFill>
            <a:srgbClr val="1B2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1528796" y="769731"/>
            <a:ext cx="91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5 page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5545" y="749018"/>
            <a:ext cx="2140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rgbClr val="FF5050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채팅 서비스</a:t>
            </a:r>
          </a:p>
        </p:txBody>
      </p:sp>
      <p:cxnSp>
        <p:nvCxnSpPr>
          <p:cNvPr id="46" name="직선 연결선 45"/>
          <p:cNvCxnSpPr/>
          <p:nvPr/>
        </p:nvCxnSpPr>
        <p:spPr>
          <a:xfrm>
            <a:off x="847145" y="712776"/>
            <a:ext cx="37914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5545" y="1251165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동작중인 채팅 서비스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FDA651-B9F0-4CFE-A361-7CC48A9B7A85}"/>
              </a:ext>
            </a:extLst>
          </p:cNvPr>
          <p:cNvSpPr txBox="1"/>
          <p:nvPr/>
        </p:nvSpPr>
        <p:spPr>
          <a:xfrm>
            <a:off x="10534263" y="6306374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91416088 </a:t>
            </a:r>
            <a:r>
              <a:rPr lang="ko-KR" altLang="en-US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나경민</a:t>
            </a: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4E323A93-CF47-4A69-A58D-8E7BA2D038AD}"/>
              </a:ext>
            </a:extLst>
          </p:cNvPr>
          <p:cNvCxnSpPr>
            <a:cxnSpLocks/>
            <a:stCxn id="50" idx="1"/>
          </p:cNvCxnSpPr>
          <p:nvPr/>
        </p:nvCxnSpPr>
        <p:spPr>
          <a:xfrm flipH="1">
            <a:off x="1" y="6460263"/>
            <a:ext cx="105342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96854F32-F07B-4B63-9272-E52A2722C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02" y="1636827"/>
            <a:ext cx="10033162" cy="474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9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1820293" y="499016"/>
            <a:ext cx="371707" cy="906038"/>
          </a:xfrm>
          <a:prstGeom prst="rect">
            <a:avLst/>
          </a:prstGeom>
          <a:solidFill>
            <a:srgbClr val="1B2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1528796" y="769731"/>
            <a:ext cx="91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6 page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5545" y="749018"/>
            <a:ext cx="2140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rgbClr val="FF5050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채팅 서비스</a:t>
            </a:r>
          </a:p>
        </p:txBody>
      </p:sp>
      <p:cxnSp>
        <p:nvCxnSpPr>
          <p:cNvPr id="46" name="직선 연결선 45"/>
          <p:cNvCxnSpPr/>
          <p:nvPr/>
        </p:nvCxnSpPr>
        <p:spPr>
          <a:xfrm>
            <a:off x="847145" y="712776"/>
            <a:ext cx="37914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5545" y="1251165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동작중인 채팅 서비스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FDA651-B9F0-4CFE-A361-7CC48A9B7A85}"/>
              </a:ext>
            </a:extLst>
          </p:cNvPr>
          <p:cNvSpPr txBox="1"/>
          <p:nvPr/>
        </p:nvSpPr>
        <p:spPr>
          <a:xfrm>
            <a:off x="10534263" y="6306374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91416088 </a:t>
            </a:r>
            <a:r>
              <a:rPr lang="ko-KR" altLang="en-US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나경민</a:t>
            </a: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4E323A93-CF47-4A69-A58D-8E7BA2D038AD}"/>
              </a:ext>
            </a:extLst>
          </p:cNvPr>
          <p:cNvCxnSpPr>
            <a:cxnSpLocks/>
            <a:stCxn id="50" idx="1"/>
          </p:cNvCxnSpPr>
          <p:nvPr/>
        </p:nvCxnSpPr>
        <p:spPr>
          <a:xfrm flipH="1">
            <a:off x="1" y="6460263"/>
            <a:ext cx="105342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223C5031-C837-4026-8B39-84BEF5D35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863139"/>
            <a:ext cx="8181975" cy="4381500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9CE8246C-7AF7-46F5-A416-C0FB5FC6D87A}"/>
              </a:ext>
            </a:extLst>
          </p:cNvPr>
          <p:cNvGrpSpPr/>
          <p:nvPr/>
        </p:nvGrpSpPr>
        <p:grpSpPr>
          <a:xfrm>
            <a:off x="8329612" y="3558955"/>
            <a:ext cx="5096902" cy="774423"/>
            <a:chOff x="6085448" y="1905517"/>
            <a:chExt cx="5096902" cy="7744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F7DE9D-4959-4AE6-8DA9-43CA7BE97C78}"/>
                </a:ext>
              </a:extLst>
            </p:cNvPr>
            <p:cNvSpPr txBox="1"/>
            <p:nvPr/>
          </p:nvSpPr>
          <p:spPr>
            <a:xfrm>
              <a:off x="6085449" y="1905517"/>
              <a:ext cx="8835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solidFill>
                    <a:srgbClr val="FF5050"/>
                  </a:solidFill>
                  <a:latin typeface="바른돋움Pro 2" panose="02020603020101020101" pitchFamily="18" charset="-127"/>
                  <a:ea typeface="바른돋움Pro 2" panose="02020603020101020101" pitchFamily="18" charset="-127"/>
                </a:rPr>
                <a:t>DB </a:t>
              </a:r>
              <a:r>
                <a:rPr lang="ko-KR" altLang="en-US" sz="1600" dirty="0">
                  <a:solidFill>
                    <a:srgbClr val="FF5050"/>
                  </a:solidFill>
                  <a:latin typeface="바른돋움Pro 2" panose="02020603020101020101" pitchFamily="18" charset="-127"/>
                  <a:ea typeface="바른돋움Pro 2" panose="02020603020101020101" pitchFamily="18" charset="-127"/>
                </a:rPr>
                <a:t>저장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7DF51E-2B90-4587-95AB-20FEFC98A53D}"/>
                </a:ext>
              </a:extLst>
            </p:cNvPr>
            <p:cNvSpPr txBox="1"/>
            <p:nvPr/>
          </p:nvSpPr>
          <p:spPr>
            <a:xfrm>
              <a:off x="6085448" y="2156720"/>
              <a:ext cx="50969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진행된 채팅 내역의 저장</a:t>
              </a:r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채팅 정보의 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DB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화로 지난 채팅 내역 확인 가능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355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1820293" y="499016"/>
            <a:ext cx="371707" cy="906038"/>
          </a:xfrm>
          <a:prstGeom prst="rect">
            <a:avLst/>
          </a:prstGeom>
          <a:solidFill>
            <a:srgbClr val="1B2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1528796" y="769731"/>
            <a:ext cx="91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7 page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5545" y="749018"/>
            <a:ext cx="2140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rgbClr val="FF5050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채팅 서비스</a:t>
            </a:r>
          </a:p>
        </p:txBody>
      </p:sp>
      <p:cxnSp>
        <p:nvCxnSpPr>
          <p:cNvPr id="46" name="직선 연결선 45"/>
          <p:cNvCxnSpPr/>
          <p:nvPr/>
        </p:nvCxnSpPr>
        <p:spPr>
          <a:xfrm>
            <a:off x="847145" y="712776"/>
            <a:ext cx="37914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5545" y="1251165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동작중인 채팅 서비스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FDA651-B9F0-4CFE-A361-7CC48A9B7A85}"/>
              </a:ext>
            </a:extLst>
          </p:cNvPr>
          <p:cNvSpPr txBox="1"/>
          <p:nvPr/>
        </p:nvSpPr>
        <p:spPr>
          <a:xfrm>
            <a:off x="10534263" y="6306374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91416088 </a:t>
            </a:r>
            <a:r>
              <a:rPr lang="ko-KR" altLang="en-US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나경민</a:t>
            </a: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4E323A93-CF47-4A69-A58D-8E7BA2D038AD}"/>
              </a:ext>
            </a:extLst>
          </p:cNvPr>
          <p:cNvCxnSpPr>
            <a:cxnSpLocks/>
            <a:stCxn id="50" idx="1"/>
          </p:cNvCxnSpPr>
          <p:nvPr/>
        </p:nvCxnSpPr>
        <p:spPr>
          <a:xfrm flipH="1">
            <a:off x="1" y="6460263"/>
            <a:ext cx="105342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CE8246C-7AF7-46F5-A416-C0FB5FC6D87A}"/>
              </a:ext>
            </a:extLst>
          </p:cNvPr>
          <p:cNvGrpSpPr/>
          <p:nvPr/>
        </p:nvGrpSpPr>
        <p:grpSpPr>
          <a:xfrm>
            <a:off x="8329612" y="3558955"/>
            <a:ext cx="5096902" cy="558980"/>
            <a:chOff x="6085448" y="1905517"/>
            <a:chExt cx="5096902" cy="5589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F7DE9D-4959-4AE6-8DA9-43CA7BE97C78}"/>
                </a:ext>
              </a:extLst>
            </p:cNvPr>
            <p:cNvSpPr txBox="1"/>
            <p:nvPr/>
          </p:nvSpPr>
          <p:spPr>
            <a:xfrm>
              <a:off x="6085449" y="1905517"/>
              <a:ext cx="9973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solidFill>
                    <a:srgbClr val="FF5050"/>
                  </a:solidFill>
                  <a:latin typeface="바른돋움Pro 2" panose="02020603020101020101" pitchFamily="18" charset="-127"/>
                  <a:ea typeface="바른돋움Pro 2" panose="02020603020101020101" pitchFamily="18" charset="-127"/>
                </a:rPr>
                <a:t>구현 코드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7DF51E-2B90-4587-95AB-20FEFC98A53D}"/>
                </a:ext>
              </a:extLst>
            </p:cNvPr>
            <p:cNvSpPr txBox="1"/>
            <p:nvPr/>
          </p:nvSpPr>
          <p:spPr>
            <a:xfrm>
              <a:off x="6085448" y="2156720"/>
              <a:ext cx="5096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클라이언트에서 서비스를 구현해주는 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TypeScript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967C411D-05A4-4CC1-A3FC-7C1EB35B0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2" y="1876718"/>
            <a:ext cx="8331200" cy="42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0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1820293" y="499016"/>
            <a:ext cx="371707" cy="906038"/>
          </a:xfrm>
          <a:prstGeom prst="rect">
            <a:avLst/>
          </a:prstGeom>
          <a:solidFill>
            <a:srgbClr val="1B2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1528796" y="769731"/>
            <a:ext cx="91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8 page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5545" y="749018"/>
            <a:ext cx="2140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rgbClr val="FF5050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채팅 서비스</a:t>
            </a:r>
          </a:p>
        </p:txBody>
      </p:sp>
      <p:cxnSp>
        <p:nvCxnSpPr>
          <p:cNvPr id="46" name="직선 연결선 45"/>
          <p:cNvCxnSpPr/>
          <p:nvPr/>
        </p:nvCxnSpPr>
        <p:spPr>
          <a:xfrm>
            <a:off x="847145" y="712776"/>
            <a:ext cx="37914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5545" y="1251165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동작중인 채팅 서비스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FDA651-B9F0-4CFE-A361-7CC48A9B7A85}"/>
              </a:ext>
            </a:extLst>
          </p:cNvPr>
          <p:cNvSpPr txBox="1"/>
          <p:nvPr/>
        </p:nvSpPr>
        <p:spPr>
          <a:xfrm>
            <a:off x="10534263" y="6306374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91416088 </a:t>
            </a:r>
            <a:r>
              <a:rPr lang="ko-KR" altLang="en-US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나경민</a:t>
            </a: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4E323A93-CF47-4A69-A58D-8E7BA2D038AD}"/>
              </a:ext>
            </a:extLst>
          </p:cNvPr>
          <p:cNvCxnSpPr>
            <a:cxnSpLocks/>
            <a:stCxn id="50" idx="1"/>
          </p:cNvCxnSpPr>
          <p:nvPr/>
        </p:nvCxnSpPr>
        <p:spPr>
          <a:xfrm flipH="1">
            <a:off x="1" y="6460263"/>
            <a:ext cx="105342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CE8246C-7AF7-46F5-A416-C0FB5FC6D87A}"/>
              </a:ext>
            </a:extLst>
          </p:cNvPr>
          <p:cNvGrpSpPr/>
          <p:nvPr/>
        </p:nvGrpSpPr>
        <p:grpSpPr>
          <a:xfrm>
            <a:off x="8043863" y="3573862"/>
            <a:ext cx="5096902" cy="989867"/>
            <a:chOff x="6085448" y="1905517"/>
            <a:chExt cx="5096902" cy="9898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F7DE9D-4959-4AE6-8DA9-43CA7BE97C78}"/>
                </a:ext>
              </a:extLst>
            </p:cNvPr>
            <p:cNvSpPr txBox="1"/>
            <p:nvPr/>
          </p:nvSpPr>
          <p:spPr>
            <a:xfrm>
              <a:off x="6085449" y="1905517"/>
              <a:ext cx="9973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solidFill>
                    <a:srgbClr val="FF5050"/>
                  </a:solidFill>
                  <a:latin typeface="바른돋움Pro 2" panose="02020603020101020101" pitchFamily="18" charset="-127"/>
                  <a:ea typeface="바른돋움Pro 2" panose="02020603020101020101" pitchFamily="18" charset="-127"/>
                </a:rPr>
                <a:t>구현 코드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7DF51E-2B90-4587-95AB-20FEFC98A53D}"/>
                </a:ext>
              </a:extLst>
            </p:cNvPr>
            <p:cNvSpPr txBox="1"/>
            <p:nvPr/>
          </p:nvSpPr>
          <p:spPr>
            <a:xfrm>
              <a:off x="6085448" y="2156720"/>
              <a:ext cx="50969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클라이언트에서 서비스를 구현해주는 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Chat.js</a:t>
              </a:r>
            </a:p>
            <a:p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endParaRPr>
            </a:p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Router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경로를 담당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.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4BC44205-0450-40F0-80DA-E4593B917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698174"/>
            <a:ext cx="3228975" cy="35909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B648114-267F-4B19-8D24-117CC813B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75" y="2155374"/>
            <a:ext cx="42481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59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1820293" y="499016"/>
            <a:ext cx="371707" cy="906038"/>
          </a:xfrm>
          <a:prstGeom prst="rect">
            <a:avLst/>
          </a:prstGeom>
          <a:solidFill>
            <a:srgbClr val="1B2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1528796" y="769731"/>
            <a:ext cx="91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9 page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5545" y="749018"/>
            <a:ext cx="2140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rgbClr val="FF5050"/>
                </a:solidFill>
                <a:latin typeface="바른돋움Pro 2" panose="02020603020101020101" pitchFamily="18" charset="-127"/>
                <a:ea typeface="바른돋움Pro 2" panose="02020603020101020101" pitchFamily="18" charset="-127"/>
              </a:rPr>
              <a:t>채팅 서비스</a:t>
            </a:r>
          </a:p>
        </p:txBody>
      </p:sp>
      <p:cxnSp>
        <p:nvCxnSpPr>
          <p:cNvPr id="46" name="직선 연결선 45"/>
          <p:cNvCxnSpPr/>
          <p:nvPr/>
        </p:nvCxnSpPr>
        <p:spPr>
          <a:xfrm>
            <a:off x="847145" y="712776"/>
            <a:ext cx="37914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5545" y="1251165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동작중인 채팅 서비스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FDA651-B9F0-4CFE-A361-7CC48A9B7A85}"/>
              </a:ext>
            </a:extLst>
          </p:cNvPr>
          <p:cNvSpPr txBox="1"/>
          <p:nvPr/>
        </p:nvSpPr>
        <p:spPr>
          <a:xfrm>
            <a:off x="10534263" y="6306374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91416088 </a:t>
            </a:r>
            <a:r>
              <a:rPr lang="ko-KR" altLang="en-US" sz="1400" dirty="0">
                <a:solidFill>
                  <a:srgbClr val="FF5050"/>
                </a:solidFill>
                <a:latin typeface="바른돋움Pro 1" panose="02020603020101020101" pitchFamily="18" charset="-127"/>
                <a:ea typeface="바른돋움Pro 1" panose="02020603020101020101" pitchFamily="18" charset="-127"/>
              </a:rPr>
              <a:t>나경민</a:t>
            </a: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4E323A93-CF47-4A69-A58D-8E7BA2D038AD}"/>
              </a:ext>
            </a:extLst>
          </p:cNvPr>
          <p:cNvCxnSpPr>
            <a:cxnSpLocks/>
            <a:stCxn id="50" idx="1"/>
          </p:cNvCxnSpPr>
          <p:nvPr/>
        </p:nvCxnSpPr>
        <p:spPr>
          <a:xfrm flipH="1">
            <a:off x="1" y="6460263"/>
            <a:ext cx="105342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CE8246C-7AF7-46F5-A416-C0FB5FC6D87A}"/>
              </a:ext>
            </a:extLst>
          </p:cNvPr>
          <p:cNvGrpSpPr/>
          <p:nvPr/>
        </p:nvGrpSpPr>
        <p:grpSpPr>
          <a:xfrm>
            <a:off x="9643549" y="3573862"/>
            <a:ext cx="5096902" cy="558980"/>
            <a:chOff x="6085448" y="1905517"/>
            <a:chExt cx="5096902" cy="5589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F7DE9D-4959-4AE6-8DA9-43CA7BE97C78}"/>
                </a:ext>
              </a:extLst>
            </p:cNvPr>
            <p:cNvSpPr txBox="1"/>
            <p:nvPr/>
          </p:nvSpPr>
          <p:spPr>
            <a:xfrm>
              <a:off x="6085449" y="1905517"/>
              <a:ext cx="9973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solidFill>
                    <a:srgbClr val="FF5050"/>
                  </a:solidFill>
                  <a:latin typeface="바른돋움Pro 2" panose="02020603020101020101" pitchFamily="18" charset="-127"/>
                  <a:ea typeface="바른돋움Pro 2" panose="02020603020101020101" pitchFamily="18" charset="-127"/>
                </a:rPr>
                <a:t>구현 코드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7DF51E-2B90-4587-95AB-20FEFC98A53D}"/>
                </a:ext>
              </a:extLst>
            </p:cNvPr>
            <p:cNvSpPr txBox="1"/>
            <p:nvPr/>
          </p:nvSpPr>
          <p:spPr>
            <a:xfrm>
              <a:off x="6085448" y="2156720"/>
              <a:ext cx="5096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웹을 표시해주는 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HTML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른돋움Pro 1" panose="02020603020101020101" pitchFamily="18" charset="-127"/>
                  <a:ea typeface="바른돋움Pro 1" panose="02020603020101020101" pitchFamily="18" charset="-127"/>
                </a:rPr>
                <a:t>코드</a:t>
              </a: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5913D799-481F-4AE9-940C-E3F22C42A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72" y="1710571"/>
            <a:ext cx="9053806" cy="421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11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343</Words>
  <Application>Microsoft Office PowerPoint</Application>
  <PresentationFormat>와이드스크린</PresentationFormat>
  <Paragraphs>99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바른돋움Pro 2</vt:lpstr>
      <vt:lpstr>맑은 고딕</vt:lpstr>
      <vt:lpstr>바른돋움Pro 1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Kwak Byung-kook</dc:creator>
  <cp:lastModifiedBy>Gyeong Min Na</cp:lastModifiedBy>
  <cp:revision>76</cp:revision>
  <dcterms:created xsi:type="dcterms:W3CDTF">2015-07-22T06:05:21Z</dcterms:created>
  <dcterms:modified xsi:type="dcterms:W3CDTF">2018-12-17T07:10:33Z</dcterms:modified>
</cp:coreProperties>
</file>